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413" r:id="rId3"/>
    <p:sldId id="258" r:id="rId4"/>
    <p:sldId id="259" r:id="rId5"/>
    <p:sldId id="260" r:id="rId6"/>
    <p:sldId id="261" r:id="rId7"/>
    <p:sldId id="262" r:id="rId8"/>
    <p:sldId id="263" r:id="rId9"/>
    <p:sldId id="264" r:id="rId10"/>
    <p:sldId id="292" r:id="rId11"/>
    <p:sldId id="289" r:id="rId12"/>
    <p:sldId id="291" r:id="rId13"/>
    <p:sldId id="293" r:id="rId14"/>
    <p:sldId id="288" r:id="rId15"/>
    <p:sldId id="294" r:id="rId16"/>
    <p:sldId id="295" r:id="rId17"/>
    <p:sldId id="296" r:id="rId18"/>
    <p:sldId id="297" r:id="rId19"/>
    <p:sldId id="298" r:id="rId20"/>
    <p:sldId id="299" r:id="rId21"/>
    <p:sldId id="300" r:id="rId22"/>
    <p:sldId id="405" r:id="rId23"/>
    <p:sldId id="410" r:id="rId24"/>
    <p:sldId id="407" r:id="rId25"/>
    <p:sldId id="408" r:id="rId26"/>
    <p:sldId id="409" r:id="rId27"/>
    <p:sldId id="411" r:id="rId28"/>
    <p:sldId id="412" r:id="rId29"/>
    <p:sldId id="406" r:id="rId30"/>
  </p:sldIdLst>
  <p:sldSz cx="18288000" cy="10287000"/>
  <p:notesSz cx="6858000" cy="9144000"/>
  <p:embeddedFontLst>
    <p:embeddedFont>
      <p:font typeface="Helvetica World" panose="020B0604020202020204" charset="-128"/>
      <p:regular r:id="rId31"/>
    </p:embeddedFont>
    <p:embeddedFont>
      <p:font typeface="Helvetica World Bold" panose="020B0604020202020204" charset="-128"/>
      <p:regular r:id="rId32"/>
    </p:embeddedFont>
    <p:embeddedFont>
      <p:font typeface="ＭＳ Ｐゴシック" panose="020B0600070205080204" pitchFamily="34" charset="-128"/>
      <p:regular r:id="rId33"/>
    </p:embeddedFont>
    <p:embeddedFont>
      <p:font typeface="Arimo" panose="020B0604020202020204" charset="0"/>
      <p:regular r:id="rId34"/>
    </p:embeddedFont>
    <p:embeddedFont>
      <p:font typeface="Arimo Bold" panose="020B0604020202020204" charset="0"/>
      <p:regular r:id="rId35"/>
    </p:embeddedFont>
    <p:embeddedFont>
      <p:font typeface="Barlow" panose="00000500000000000000" pitchFamily="2" charset="0"/>
      <p:regular r:id="rId36"/>
      <p:bold r:id="rId37"/>
      <p:italic r:id="rId38"/>
      <p:boldItalic r:id="rId39"/>
    </p:embeddedFont>
    <p:embeddedFont>
      <p:font typeface="Barlow Condensed Bold" panose="020B0604020202020204" charset="0"/>
      <p:regular r:id="rId40"/>
    </p:embeddedFont>
    <p:embeddedFont>
      <p:font typeface="Be Vietnam Ultra-Bold" panose="020B0604020202020204" charset="0"/>
      <p:regular r:id="rId41"/>
    </p:embeddedFont>
    <p:embeddedFont>
      <p:font typeface="Mont Bold" panose="020B0604020202020204" charset="0"/>
      <p:regular r:id="rId42"/>
    </p:embeddedFont>
    <p:embeddedFont>
      <p:font typeface="Nunito Sans" pitchFamily="2" charset="0"/>
      <p:regular r:id="rId43"/>
      <p:bold r:id="rId44"/>
      <p:italic r:id="rId45"/>
      <p:boldItalic r:id="rId46"/>
    </p:embeddedFont>
    <p:embeddedFont>
      <p:font typeface="Nunito Sans Bold" charset="0"/>
      <p:regular r:id="rId47"/>
    </p:embeddedFont>
    <p:embeddedFont>
      <p:font typeface="Nunito Sans Ultra-Bold" panose="020B0604020202020204" charset="0"/>
      <p:regular r:id="rId48"/>
    </p:embeddedFont>
    <p:embeddedFont>
      <p:font typeface="Open Sans" panose="020B0606030504020204" pitchFamily="34" charset="0"/>
      <p:regular r:id="rId49"/>
      <p:bold r:id="rId50"/>
      <p:italic r:id="rId51"/>
      <p:boldItalic r:id="rId52"/>
    </p:embeddedFont>
    <p:embeddedFont>
      <p:font typeface="Open Sauce Bold" panose="020B0604020202020204" charset="0"/>
      <p:regular r:id="rId53"/>
    </p:embeddedFont>
    <p:embeddedFont>
      <p:font typeface="Poppins" panose="00000500000000000000" pitchFamily="2" charset="0"/>
      <p:regular r:id="rId54"/>
      <p:bold r:id="rId55"/>
      <p:italic r:id="rId56"/>
      <p:boldItalic r:id="rId57"/>
    </p:embeddedFont>
    <p:embeddedFont>
      <p:font typeface="Poppins Bold" panose="00000800000000000000" charset="0"/>
      <p:regular r:id="rId58"/>
    </p:embeddedFont>
    <p:embeddedFont>
      <p:font typeface="SFU Syntax Heavy" panose="020B0604020202020204"/>
      <p:regular r:id="rId59"/>
    </p:embeddedFont>
    <p:embeddedFont>
      <p:font typeface="SFU TradeGothic" panose="020B0604020202020204"/>
      <p:regular r:id="rId60"/>
    </p:embeddedFont>
    <p:embeddedFont>
      <p:font typeface="TT Norms Bold" panose="020B0604020202020204" charset="0"/>
      <p:regular r:id="rId61"/>
    </p:embeddedFont>
    <p:embeddedFont>
      <p:font typeface="TT Norms Bold Italics"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61" Type="http://schemas.openxmlformats.org/officeDocument/2006/relationships/font" Target="fonts/font3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mailto:info@mgf.com.vn" TargetMode="External"/><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hyperlink" Target="NoteChapar.pdf" TargetMode="Externa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MGF%202025.pdf" TargetMode="Externa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27.sv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27.sv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27.sv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73.gif"/><Relationship Id="rId3" Type="http://schemas.microsoft.com/office/2007/relationships/media" Target="../media/media2.m4a"/><Relationship Id="rId7"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5" Type="http://schemas.microsoft.com/office/2007/relationships/media" Target="../media/media3.m4a"/><Relationship Id="rId10" Type="http://schemas.openxmlformats.org/officeDocument/2006/relationships/image" Target="../media/image74.png"/><Relationship Id="rId4" Type="http://schemas.openxmlformats.org/officeDocument/2006/relationships/audio" Target="../media/media2.m4a"/><Relationship Id="rId9" Type="http://schemas.openxmlformats.org/officeDocument/2006/relationships/hyperlink" Target="https://micoleesunmuseo.blogspot.com/2020/02/experiencia-360-vr-por-fin-veo-el.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svg"/><Relationship Id="rId7" Type="http://schemas.openxmlformats.org/officeDocument/2006/relationships/image" Target="../media/image33.png"/><Relationship Id="rId12" Type="http://schemas.openxmlformats.org/officeDocument/2006/relationships/image" Target="../media/image20.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36.svg"/><Relationship Id="rId4" Type="http://schemas.openxmlformats.org/officeDocument/2006/relationships/image" Target="../media/image32.jpe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jpeg"/></Relationships>
</file>

<file path=ppt/slides/_rels/slide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19.png"/><Relationship Id="rId7" Type="http://schemas.openxmlformats.org/officeDocument/2006/relationships/image" Target="../media/image44.jpe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39.jpe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jpeg"/><Relationship Id="rId7" Type="http://schemas.openxmlformats.org/officeDocument/2006/relationships/image" Target="../media/image49.png"/><Relationship Id="rId12" Type="http://schemas.openxmlformats.org/officeDocument/2006/relationships/image" Target="../media/image27.sv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19.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51.png"/><Relationship Id="rId16" Type="http://schemas.openxmlformats.org/officeDocument/2006/relationships/image" Target="../media/image63.sv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jpe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20.svg"/><Relationship Id="rId9" Type="http://schemas.openxmlformats.org/officeDocument/2006/relationships/image" Target="../media/image56.png"/><Relationship Id="rId14" Type="http://schemas.openxmlformats.org/officeDocument/2006/relationships/image" Target="../media/image61.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65.jpe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7A07"/>
        </a:solidFill>
        <a:effectLst/>
      </p:bgPr>
    </p:bg>
    <p:spTree>
      <p:nvGrpSpPr>
        <p:cNvPr id="1" name=""/>
        <p:cNvGrpSpPr/>
        <p:nvPr/>
      </p:nvGrpSpPr>
      <p:grpSpPr>
        <a:xfrm>
          <a:off x="0" y="0"/>
          <a:ext cx="0" cy="0"/>
          <a:chOff x="0" y="0"/>
          <a:chExt cx="0" cy="0"/>
        </a:xfrm>
      </p:grpSpPr>
      <p:grpSp>
        <p:nvGrpSpPr>
          <p:cNvPr id="2" name="Group 2"/>
          <p:cNvGrpSpPr/>
          <p:nvPr/>
        </p:nvGrpSpPr>
        <p:grpSpPr>
          <a:xfrm>
            <a:off x="1266751" y="1150169"/>
            <a:ext cx="2370948" cy="1130643"/>
            <a:chOff x="0" y="0"/>
            <a:chExt cx="3161265" cy="1507524"/>
          </a:xfrm>
        </p:grpSpPr>
        <p:grpSp>
          <p:nvGrpSpPr>
            <p:cNvPr id="3" name="Group 3"/>
            <p:cNvGrpSpPr>
              <a:grpSpLocks noChangeAspect="1"/>
            </p:cNvGrpSpPr>
            <p:nvPr/>
          </p:nvGrpSpPr>
          <p:grpSpPr>
            <a:xfrm>
              <a:off x="5187" y="64668"/>
              <a:ext cx="1120343" cy="1032659"/>
              <a:chOff x="0" y="0"/>
              <a:chExt cx="1530515" cy="1410729"/>
            </a:xfrm>
          </p:grpSpPr>
          <p:sp>
            <p:nvSpPr>
              <p:cNvPr id="4" name="Freeform 4"/>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FEFEFE"/>
              </a:solidFill>
            </p:spPr>
          </p:sp>
        </p:grpSp>
        <p:sp>
          <p:nvSpPr>
            <p:cNvPr id="5" name="Freeform 5"/>
            <p:cNvSpPr/>
            <p:nvPr/>
          </p:nvSpPr>
          <p:spPr>
            <a:xfrm>
              <a:off x="1230311" y="0"/>
              <a:ext cx="1086353" cy="1161947"/>
            </a:xfrm>
            <a:custGeom>
              <a:avLst/>
              <a:gdLst/>
              <a:ahLst/>
              <a:cxnLst/>
              <a:rect l="l" t="t" r="r" b="b"/>
              <a:pathLst>
                <a:path w="1086353" h="1161947">
                  <a:moveTo>
                    <a:pt x="0" y="0"/>
                  </a:moveTo>
                  <a:lnTo>
                    <a:pt x="1086353" y="0"/>
                  </a:lnTo>
                  <a:lnTo>
                    <a:pt x="1086353" y="1161947"/>
                  </a:lnTo>
                  <a:lnTo>
                    <a:pt x="0" y="11619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1235937"/>
              <a:ext cx="3153637" cy="271586"/>
            </a:xfrm>
            <a:custGeom>
              <a:avLst/>
              <a:gdLst/>
              <a:ahLst/>
              <a:cxnLst/>
              <a:rect l="l" t="t" r="r" b="b"/>
              <a:pathLst>
                <a:path w="3153637" h="271586">
                  <a:moveTo>
                    <a:pt x="0" y="0"/>
                  </a:moveTo>
                  <a:lnTo>
                    <a:pt x="3153637" y="0"/>
                  </a:lnTo>
                  <a:lnTo>
                    <a:pt x="3153637" y="271587"/>
                  </a:lnTo>
                  <a:lnTo>
                    <a:pt x="0" y="2715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2478547" y="60729"/>
              <a:ext cx="682717" cy="1054963"/>
              <a:chOff x="0" y="0"/>
              <a:chExt cx="932675" cy="1441196"/>
            </a:xfrm>
          </p:grpSpPr>
          <p:sp>
            <p:nvSpPr>
              <p:cNvPr id="8" name="Freeform 8"/>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FFFFFF"/>
              </a:solidFill>
            </p:spPr>
          </p:sp>
        </p:grpSp>
      </p:grpSp>
      <p:sp>
        <p:nvSpPr>
          <p:cNvPr id="9" name="Freeform 9"/>
          <p:cNvSpPr/>
          <p:nvPr/>
        </p:nvSpPr>
        <p:spPr>
          <a:xfrm rot="-1033967">
            <a:off x="-6014239" y="1878985"/>
            <a:ext cx="32308675" cy="13085014"/>
          </a:xfrm>
          <a:custGeom>
            <a:avLst/>
            <a:gdLst/>
            <a:ahLst/>
            <a:cxnLst/>
            <a:rect l="l" t="t" r="r" b="b"/>
            <a:pathLst>
              <a:path w="32308675" h="13085014">
                <a:moveTo>
                  <a:pt x="0" y="0"/>
                </a:moveTo>
                <a:lnTo>
                  <a:pt x="32308676" y="0"/>
                </a:lnTo>
                <a:lnTo>
                  <a:pt x="32308676" y="13085014"/>
                </a:lnTo>
                <a:lnTo>
                  <a:pt x="0" y="13085014"/>
                </a:lnTo>
                <a:lnTo>
                  <a:pt x="0" y="0"/>
                </a:lnTo>
                <a:close/>
              </a:path>
            </a:pathLst>
          </a:custGeom>
          <a:blipFill>
            <a:blip r:embed="rId6"/>
            <a:stretch>
              <a:fillRect/>
            </a:stretch>
          </a:blipFill>
        </p:spPr>
      </p:sp>
      <p:sp>
        <p:nvSpPr>
          <p:cNvPr id="10" name="Freeform 10"/>
          <p:cNvSpPr/>
          <p:nvPr/>
        </p:nvSpPr>
        <p:spPr>
          <a:xfrm>
            <a:off x="3404154" y="8005576"/>
            <a:ext cx="15917052" cy="3650992"/>
          </a:xfrm>
          <a:custGeom>
            <a:avLst/>
            <a:gdLst/>
            <a:ahLst/>
            <a:cxnLst/>
            <a:rect l="l" t="t" r="r" b="b"/>
            <a:pathLst>
              <a:path w="15917052" h="3650992">
                <a:moveTo>
                  <a:pt x="0" y="0"/>
                </a:moveTo>
                <a:lnTo>
                  <a:pt x="15917051" y="0"/>
                </a:lnTo>
                <a:lnTo>
                  <a:pt x="15917051" y="3650993"/>
                </a:lnTo>
                <a:lnTo>
                  <a:pt x="0" y="3650993"/>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12982393" y="2945294"/>
            <a:ext cx="7175815" cy="71758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834">
                    <a:alpha val="100000"/>
                  </a:srgbClr>
                </a:gs>
                <a:gs pos="50000">
                  <a:srgbClr val="004834">
                    <a:alpha val="100000"/>
                  </a:srgbClr>
                </a:gs>
                <a:gs pos="100000">
                  <a:srgbClr val="5FA201">
                    <a:alpha val="100000"/>
                  </a:srgbClr>
                </a:gs>
              </a:gsLst>
              <a:lin ang="5400000"/>
            </a:gra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1744"/>
                </a:lnSpc>
              </a:pPr>
              <a:endParaRPr/>
            </a:p>
          </p:txBody>
        </p:sp>
      </p:grpSp>
      <p:grpSp>
        <p:nvGrpSpPr>
          <p:cNvPr id="14" name="Group 14"/>
          <p:cNvGrpSpPr/>
          <p:nvPr/>
        </p:nvGrpSpPr>
        <p:grpSpPr>
          <a:xfrm>
            <a:off x="10439598" y="2114990"/>
            <a:ext cx="3720060" cy="3720060"/>
            <a:chOff x="0" y="0"/>
            <a:chExt cx="6350000" cy="6350000"/>
          </a:xfrm>
        </p:grpSpPr>
        <p:sp>
          <p:nvSpPr>
            <p:cNvPr id="15" name="Freeform 15"/>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9"/>
              <a:stretch>
                <a:fillRect l="-24906" r="-24906"/>
              </a:stretch>
            </a:blipFill>
            <a:ln w="123825" cap="sq">
              <a:solidFill>
                <a:srgbClr val="FFFFFF"/>
              </a:solidFill>
              <a:prstDash val="solid"/>
              <a:miter/>
            </a:ln>
          </p:spPr>
        </p:sp>
      </p:grpSp>
      <p:grpSp>
        <p:nvGrpSpPr>
          <p:cNvPr id="16" name="Group 16"/>
          <p:cNvGrpSpPr/>
          <p:nvPr/>
        </p:nvGrpSpPr>
        <p:grpSpPr>
          <a:xfrm>
            <a:off x="14194025" y="5890043"/>
            <a:ext cx="4231067" cy="4231067"/>
            <a:chOff x="0" y="0"/>
            <a:chExt cx="6350000" cy="6350000"/>
          </a:xfrm>
        </p:grpSpPr>
        <p:sp>
          <p:nvSpPr>
            <p:cNvPr id="17" name="Freeform 17"/>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10"/>
              <a:stretch>
                <a:fillRect l="-26775" r="-26775"/>
              </a:stretch>
            </a:blipFill>
            <a:ln w="123825" cap="sq">
              <a:solidFill>
                <a:srgbClr val="FFFFFF"/>
              </a:solidFill>
              <a:prstDash val="solid"/>
              <a:miter/>
            </a:ln>
          </p:spPr>
        </p:sp>
      </p:grpSp>
      <p:grpSp>
        <p:nvGrpSpPr>
          <p:cNvPr id="18" name="Group 18"/>
          <p:cNvGrpSpPr/>
          <p:nvPr/>
        </p:nvGrpSpPr>
        <p:grpSpPr>
          <a:xfrm>
            <a:off x="10998938" y="5890043"/>
            <a:ext cx="3160719" cy="3160719"/>
            <a:chOff x="0" y="0"/>
            <a:chExt cx="6350000" cy="6350000"/>
          </a:xfrm>
        </p:grpSpPr>
        <p:sp>
          <p:nvSpPr>
            <p:cNvPr id="19" name="Freeform 19"/>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11"/>
              <a:stretch>
                <a:fillRect t="-25046" b="-25046"/>
              </a:stretch>
            </a:blipFill>
            <a:ln w="123825" cap="sq">
              <a:solidFill>
                <a:srgbClr val="FFFFFF"/>
              </a:solidFill>
              <a:prstDash val="solid"/>
              <a:miter/>
            </a:ln>
          </p:spPr>
        </p:sp>
      </p:grpSp>
      <p:grpSp>
        <p:nvGrpSpPr>
          <p:cNvPr id="20" name="Group 20"/>
          <p:cNvGrpSpPr/>
          <p:nvPr/>
        </p:nvGrpSpPr>
        <p:grpSpPr>
          <a:xfrm>
            <a:off x="14194025" y="2562637"/>
            <a:ext cx="3272413" cy="3272413"/>
            <a:chOff x="0" y="0"/>
            <a:chExt cx="6350000" cy="6350000"/>
          </a:xfrm>
        </p:grpSpPr>
        <p:sp>
          <p:nvSpPr>
            <p:cNvPr id="21" name="Freeform 21"/>
            <p:cNvSpPr/>
            <p:nvPr/>
          </p:nvSpPr>
          <p:spPr>
            <a:xfrm>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12"/>
              <a:stretch>
                <a:fillRect l="-24906" r="-24906"/>
              </a:stretch>
            </a:blipFill>
            <a:ln w="123825" cap="sq">
              <a:solidFill>
                <a:srgbClr val="FFFFFF"/>
              </a:solidFill>
              <a:prstDash val="solid"/>
              <a:miter/>
            </a:ln>
          </p:spPr>
        </p:sp>
      </p:grpSp>
      <p:sp>
        <p:nvSpPr>
          <p:cNvPr id="22" name="TextBox 22"/>
          <p:cNvSpPr txBox="1"/>
          <p:nvPr/>
        </p:nvSpPr>
        <p:spPr>
          <a:xfrm>
            <a:off x="1028700" y="4728125"/>
            <a:ext cx="4192518" cy="624074"/>
          </a:xfrm>
          <a:prstGeom prst="rect">
            <a:avLst/>
          </a:prstGeom>
        </p:spPr>
        <p:txBody>
          <a:bodyPr lIns="0" tIns="0" rIns="0" bIns="0" rtlCol="0" anchor="t">
            <a:spAutoFit/>
          </a:bodyPr>
          <a:lstStyle/>
          <a:p>
            <a:pPr algn="l">
              <a:lnSpc>
                <a:spcPts val="5127"/>
              </a:lnSpc>
            </a:pPr>
            <a:r>
              <a:rPr lang="en-US" sz="3662" b="1" i="1">
                <a:solidFill>
                  <a:srgbClr val="E8A300"/>
                </a:solidFill>
                <a:latin typeface="TT Norms Bold Italics"/>
                <a:ea typeface="TT Norms Bold Italics"/>
                <a:cs typeface="TT Norms Bold Italics"/>
                <a:sym typeface="TT Norms Bold Italics"/>
              </a:rPr>
              <a:t>CHO TRANG TRẠI </a:t>
            </a:r>
          </a:p>
        </p:txBody>
      </p:sp>
      <p:sp>
        <p:nvSpPr>
          <p:cNvPr id="23" name="TextBox 23"/>
          <p:cNvSpPr txBox="1"/>
          <p:nvPr/>
        </p:nvSpPr>
        <p:spPr>
          <a:xfrm>
            <a:off x="1744418" y="5041961"/>
            <a:ext cx="5370675" cy="1623639"/>
          </a:xfrm>
          <a:prstGeom prst="rect">
            <a:avLst/>
          </a:prstGeom>
        </p:spPr>
        <p:txBody>
          <a:bodyPr lIns="0" tIns="0" rIns="0" bIns="0" rtlCol="0" anchor="t">
            <a:spAutoFit/>
          </a:bodyPr>
          <a:lstStyle/>
          <a:p>
            <a:pPr algn="l">
              <a:lnSpc>
                <a:spcPts val="13288"/>
              </a:lnSpc>
            </a:pPr>
            <a:r>
              <a:rPr lang="en-US" sz="9491" dirty="0">
                <a:solidFill>
                  <a:srgbClr val="E8A300"/>
                </a:solidFill>
                <a:latin typeface="SFU TradeGothic"/>
                <a:ea typeface="SFU TradeGothic"/>
                <a:cs typeface="SFU TradeGothic"/>
                <a:sym typeface="SFU TradeGothic"/>
              </a:rPr>
              <a:t>Thịnh Vượng</a:t>
            </a:r>
          </a:p>
        </p:txBody>
      </p:sp>
      <p:sp>
        <p:nvSpPr>
          <p:cNvPr id="24" name="TextBox 24"/>
          <p:cNvSpPr txBox="1"/>
          <p:nvPr/>
        </p:nvSpPr>
        <p:spPr>
          <a:xfrm>
            <a:off x="1028700" y="3727467"/>
            <a:ext cx="7816064" cy="988781"/>
          </a:xfrm>
          <a:prstGeom prst="rect">
            <a:avLst/>
          </a:prstGeom>
        </p:spPr>
        <p:txBody>
          <a:bodyPr lIns="0" tIns="0" rIns="0" bIns="0" rtlCol="0" anchor="t">
            <a:spAutoFit/>
          </a:bodyPr>
          <a:lstStyle/>
          <a:p>
            <a:pPr algn="ctr">
              <a:lnSpc>
                <a:spcPts val="8049"/>
              </a:lnSpc>
              <a:spcBef>
                <a:spcPct val="0"/>
              </a:spcBef>
            </a:pPr>
            <a:r>
              <a:rPr lang="en-US" sz="5749" b="1" dirty="0">
                <a:solidFill>
                  <a:srgbClr val="1D4923"/>
                </a:solidFill>
                <a:latin typeface="TT Norms Bold"/>
                <a:ea typeface="TT Norms Bold"/>
                <a:cs typeface="TT Norms Bold"/>
                <a:sym typeface="TT Norms Bold"/>
              </a:rPr>
              <a:t>NĂNG LƯỢNG XANH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A1D67-B872-A199-28CB-34DB19DEB0B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20ACECD-1F73-3D5B-2A51-7934EF62F831}"/>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3C4338E8-D6D9-5356-6459-F8E4400CAB62}"/>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D8AF2CBA-BB65-7933-48F9-2C011A0C4346}"/>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B51B2164-64DD-7F27-DADC-C69A2668D00C}"/>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9C788556-9B62-4564-690F-EB4A2B280A18}"/>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8A4F7CF4-6356-FF1C-9D79-FC1C04E0FB8B}"/>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E7D3A230-8575-FD58-D271-28CC83CD3532}"/>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4B34006A-9AE1-D0A7-2124-2FC46FFDE5AC}"/>
              </a:ext>
            </a:extLst>
          </p:cNvPr>
          <p:cNvSpPr txBox="1">
            <a:spLocks noChangeArrowheads="1"/>
          </p:cNvSpPr>
          <p:nvPr/>
        </p:nvSpPr>
        <p:spPr>
          <a:xfrm>
            <a:off x="1827314" y="22479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Địa</a:t>
            </a:r>
            <a:r>
              <a:rPr lang="en-US" sz="2900" spc="-53" dirty="0">
                <a:latin typeface="Arimo"/>
                <a:ea typeface="Arimo"/>
                <a:cs typeface="Arimo"/>
              </a:rPr>
              <a:t> </a:t>
            </a:r>
            <a:r>
              <a:rPr lang="en-US" sz="2900" spc="-53" dirty="0" err="1">
                <a:latin typeface="Arimo"/>
                <a:ea typeface="Arimo"/>
                <a:cs typeface="Arimo"/>
              </a:rPr>
              <a:t>chỉ</a:t>
            </a:r>
            <a:r>
              <a:rPr lang="en-US" sz="2900" spc="-53" dirty="0">
                <a:latin typeface="Arimo"/>
                <a:ea typeface="Arimo"/>
                <a:cs typeface="Arimo"/>
              </a:rPr>
              <a:t> </a:t>
            </a:r>
            <a:r>
              <a:rPr lang="en-US" sz="2900" spc="-53" dirty="0" err="1">
                <a:latin typeface="Arimo"/>
                <a:ea typeface="Arimo"/>
                <a:cs typeface="Arimo"/>
              </a:rPr>
              <a:t>trụ</a:t>
            </a:r>
            <a:r>
              <a:rPr lang="en-US" sz="2900" spc="-53" dirty="0">
                <a:latin typeface="Arimo"/>
                <a:ea typeface="Arimo"/>
                <a:cs typeface="Arimo"/>
              </a:rPr>
              <a:t> </a:t>
            </a:r>
            <a:r>
              <a:rPr lang="en-US" sz="2900" spc="-53" dirty="0" err="1">
                <a:latin typeface="Arimo"/>
                <a:ea typeface="Arimo"/>
                <a:cs typeface="Arimo"/>
              </a:rPr>
              <a:t>sở</a:t>
            </a:r>
            <a:r>
              <a:rPr lang="en-US" sz="2900" spc="-53" dirty="0">
                <a:latin typeface="Arimo"/>
                <a:ea typeface="Arimo"/>
                <a:cs typeface="Arimo"/>
              </a:rPr>
              <a:t> </a:t>
            </a:r>
            <a:r>
              <a:rPr lang="en-US" sz="2900" spc="-53" dirty="0" err="1">
                <a:latin typeface="Arimo"/>
                <a:ea typeface="Arimo"/>
                <a:cs typeface="Arimo"/>
              </a:rPr>
              <a:t>chính</a:t>
            </a:r>
            <a:r>
              <a:rPr lang="en-US" sz="2900" spc="-53" dirty="0">
                <a:latin typeface="Arimo"/>
                <a:ea typeface="Arimo"/>
                <a:cs typeface="Arimo"/>
              </a:rPr>
              <a:t>: TT19-09 </a:t>
            </a:r>
            <a:r>
              <a:rPr lang="en-US" sz="2900" spc="-53" dirty="0" err="1">
                <a:latin typeface="Arimo"/>
                <a:ea typeface="Arimo"/>
                <a:cs typeface="Arimo"/>
              </a:rPr>
              <a:t>khu</a:t>
            </a:r>
            <a:r>
              <a:rPr lang="en-US" sz="2900" spc="-53" dirty="0">
                <a:latin typeface="Arimo"/>
                <a:ea typeface="Arimo"/>
                <a:cs typeface="Arimo"/>
              </a:rPr>
              <a:t> 31ha, </a:t>
            </a:r>
            <a:r>
              <a:rPr lang="en-US" sz="2900" spc="-53" dirty="0" err="1">
                <a:latin typeface="Arimo"/>
                <a:ea typeface="Arimo"/>
                <a:cs typeface="Arimo"/>
              </a:rPr>
              <a:t>Xã</a:t>
            </a:r>
            <a:r>
              <a:rPr lang="en-US" sz="2900" spc="-53" dirty="0">
                <a:latin typeface="Arimo"/>
                <a:ea typeface="Arimo"/>
                <a:cs typeface="Arimo"/>
              </a:rPr>
              <a:t> Gia Lâm, Hà </a:t>
            </a:r>
            <a:r>
              <a:rPr lang="en-US" sz="2900" spc="-53" dirty="0" err="1">
                <a:latin typeface="Arimo"/>
                <a:ea typeface="Arimo"/>
                <a:cs typeface="Arimo"/>
              </a:rPr>
              <a:t>Nội</a:t>
            </a:r>
            <a:r>
              <a:rPr lang="en-US" sz="2900" spc="-53" dirty="0">
                <a:latin typeface="Arimo"/>
                <a:ea typeface="Arimo"/>
                <a:cs typeface="Arimo"/>
              </a:rPr>
              <a:t>, Việt Nam.</a:t>
            </a:r>
          </a:p>
          <a:p>
            <a:pPr marL="0" indent="0">
              <a:lnSpc>
                <a:spcPts val="3726"/>
              </a:lnSpc>
              <a:spcBef>
                <a:spcPct val="0"/>
              </a:spcBef>
              <a:buClr>
                <a:srgbClr val="00B050"/>
              </a:buClr>
              <a:buNone/>
              <a:defRPr/>
            </a:pPr>
            <a:endParaRPr lang="vi-VN"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xản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Xã</a:t>
            </a:r>
            <a:r>
              <a:rPr lang="en-US" sz="2900" spc="-53" dirty="0">
                <a:latin typeface="Arimo"/>
                <a:ea typeface="Arimo"/>
                <a:cs typeface="Arimo"/>
              </a:rPr>
              <a:t> Mao </a:t>
            </a:r>
            <a:r>
              <a:rPr lang="en-US" sz="2900" spc="-53" dirty="0" err="1">
                <a:latin typeface="Arimo"/>
                <a:ea typeface="Arimo"/>
                <a:cs typeface="Arimo"/>
              </a:rPr>
              <a:t>Điền</a:t>
            </a:r>
            <a:r>
              <a:rPr lang="en-US" sz="2900" spc="-53" dirty="0">
                <a:latin typeface="Arimo"/>
                <a:ea typeface="Arimo"/>
                <a:cs typeface="Arimo"/>
              </a:rPr>
              <a:t>, Thành </a:t>
            </a:r>
            <a:r>
              <a:rPr lang="en-US" sz="2900" spc="-53" dirty="0" err="1">
                <a:latin typeface="Arimo"/>
                <a:ea typeface="Arimo"/>
                <a:cs typeface="Arimo"/>
              </a:rPr>
              <a:t>phố</a:t>
            </a:r>
            <a:r>
              <a:rPr lang="en-US" sz="2900" spc="-53" dirty="0">
                <a:latin typeface="Arimo"/>
                <a:ea typeface="Arimo"/>
                <a:cs typeface="Arimo"/>
              </a:rPr>
              <a:t> Hải </a:t>
            </a:r>
            <a:r>
              <a:rPr lang="en-US" sz="2900" spc="-53" dirty="0" err="1">
                <a:latin typeface="Arimo"/>
                <a:ea typeface="Arimo"/>
                <a:cs typeface="Arimo"/>
              </a:rPr>
              <a:t>Phòng</a:t>
            </a:r>
            <a:r>
              <a:rPr lang="en-US" sz="2900" spc="-53" dirty="0">
                <a:latin typeface="Arimo"/>
                <a:ea typeface="Arimo"/>
                <a:cs typeface="Arimo"/>
              </a:rPr>
              <a:t>, Việt Nam.</a:t>
            </a:r>
          </a:p>
          <a:p>
            <a:pPr marL="0" indent="0">
              <a:lnSpc>
                <a:spcPts val="3726"/>
              </a:lnSpc>
              <a:spcBef>
                <a:spcPct val="0"/>
              </a:spcBef>
              <a:buClr>
                <a:srgbClr val="00B050"/>
              </a:buClr>
              <a:buNone/>
              <a:defRPr/>
            </a:pPr>
            <a:r>
              <a:rPr lang="en-US" sz="2900" spc="-53" dirty="0">
                <a:latin typeface="Arimo"/>
                <a:ea typeface="Arimo"/>
                <a:cs typeface="Arimo"/>
              </a:rPr>
              <a:t> </a:t>
            </a:r>
          </a:p>
          <a:p>
            <a:pPr marL="0">
              <a:lnSpc>
                <a:spcPts val="3726"/>
              </a:lnSpc>
              <a:spcBef>
                <a:spcPct val="0"/>
              </a:spcBef>
              <a:buClr>
                <a:srgbClr val="00B050"/>
              </a:buClr>
              <a:buFont typeface="Wingdings" pitchFamily="2" charset="2"/>
              <a:buChar char="ü"/>
              <a:defRPr/>
            </a:pPr>
            <a:r>
              <a:rPr lang="en-US" sz="2900" b="1" spc="-53" dirty="0">
                <a:solidFill>
                  <a:srgbClr val="0C7A07"/>
                </a:solidFill>
                <a:latin typeface="Arimo"/>
                <a:ea typeface="Arimo"/>
                <a:cs typeface="Arimo"/>
              </a:rPr>
              <a:t> </a:t>
            </a:r>
            <a:r>
              <a:rPr lang="en-US" sz="2900" spc="-53" dirty="0" err="1">
                <a:latin typeface="Arimo"/>
                <a:ea typeface="Arimo"/>
                <a:cs typeface="Arimo"/>
              </a:rPr>
              <a:t>Điện</a:t>
            </a:r>
            <a:r>
              <a:rPr lang="en-US" sz="2900" spc="-53" dirty="0">
                <a:latin typeface="Arimo"/>
                <a:ea typeface="Arimo"/>
                <a:cs typeface="Arimo"/>
              </a:rPr>
              <a:t> </a:t>
            </a:r>
            <a:r>
              <a:rPr lang="en-US" sz="2900" spc="-53" dirty="0" err="1">
                <a:latin typeface="Arimo"/>
                <a:ea typeface="Arimo"/>
                <a:cs typeface="Arimo"/>
              </a:rPr>
              <a:t>thoại</a:t>
            </a:r>
            <a:r>
              <a:rPr lang="en-US" sz="2900" spc="-53" dirty="0">
                <a:latin typeface="Arimo"/>
                <a:ea typeface="Arimo"/>
                <a:cs typeface="Arimo"/>
              </a:rPr>
              <a:t>: 098 773 8533</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Website: mgf.com.vn</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Email: </a:t>
            </a:r>
            <a:r>
              <a:rPr lang="en-US" sz="2900" spc="-53" dirty="0">
                <a:latin typeface="Arimo"/>
                <a:ea typeface="Arimo"/>
                <a:cs typeface="Arimo"/>
                <a:hlinkClick r:id="rId6"/>
              </a:rPr>
              <a:t>info@mgf.com.vn</a:t>
            </a:r>
            <a:endParaRPr lang="en-US" sz="2900" spc="-53" dirty="0">
              <a:latin typeface="Arimo"/>
              <a:ea typeface="Arimo"/>
              <a:cs typeface="Arimo"/>
            </a:endParaRP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Mã</a:t>
            </a:r>
            <a:r>
              <a:rPr lang="en-US" sz="2900" spc="-53" dirty="0">
                <a:latin typeface="Arimo"/>
                <a:ea typeface="Arimo"/>
                <a:cs typeface="Arimo"/>
              </a:rPr>
              <a:t> </a:t>
            </a:r>
            <a:r>
              <a:rPr lang="en-US" sz="2900" spc="-53" dirty="0" err="1">
                <a:latin typeface="Arimo"/>
                <a:ea typeface="Arimo"/>
                <a:cs typeface="Arimo"/>
              </a:rPr>
              <a:t>số</a:t>
            </a:r>
            <a:r>
              <a:rPr lang="en-US" sz="2900" spc="-53" dirty="0">
                <a:latin typeface="Arimo"/>
                <a:ea typeface="Arimo"/>
                <a:cs typeface="Arimo"/>
              </a:rPr>
              <a:t> </a:t>
            </a:r>
            <a:r>
              <a:rPr lang="en-US" sz="2900" spc="-53" dirty="0" err="1">
                <a:latin typeface="Arimo"/>
                <a:ea typeface="Arimo"/>
                <a:cs typeface="Arimo"/>
              </a:rPr>
              <a:t>doanh</a:t>
            </a:r>
            <a:r>
              <a:rPr lang="en-US" sz="2900" spc="-53" dirty="0">
                <a:latin typeface="Arimo"/>
                <a:ea typeface="Arimo"/>
                <a:cs typeface="Arimo"/>
              </a:rPr>
              <a:t> </a:t>
            </a:r>
            <a:r>
              <a:rPr lang="en-US" sz="2900" spc="-53" dirty="0" err="1">
                <a:latin typeface="Arimo"/>
                <a:ea typeface="Arimo"/>
                <a:cs typeface="Arimo"/>
              </a:rPr>
              <a:t>nghiệp</a:t>
            </a:r>
            <a:r>
              <a:rPr lang="en-US" sz="2900" spc="-53" dirty="0">
                <a:latin typeface="Arimo"/>
                <a:ea typeface="Arimo"/>
                <a:cs typeface="Arimo"/>
              </a:rPr>
              <a:t>: 0110181052</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Đăng</a:t>
            </a:r>
            <a:r>
              <a:rPr lang="en-US" sz="2900" spc="-53" dirty="0">
                <a:latin typeface="Arimo"/>
                <a:ea typeface="Arimo"/>
                <a:cs typeface="Arimo"/>
              </a:rPr>
              <a:t> </a:t>
            </a:r>
            <a:r>
              <a:rPr lang="en-US" sz="2900" spc="-53" dirty="0" err="1">
                <a:latin typeface="Arimo"/>
                <a:ea typeface="Arimo"/>
                <a:cs typeface="Arimo"/>
              </a:rPr>
              <a:t>ký</a:t>
            </a:r>
            <a:r>
              <a:rPr lang="en-US" sz="2900" spc="-53" dirty="0">
                <a:latin typeface="Arimo"/>
                <a:ea typeface="Arimo"/>
                <a:cs typeface="Arimo"/>
              </a:rPr>
              <a:t> </a:t>
            </a:r>
            <a:r>
              <a:rPr lang="en-US" sz="2900" spc="-53" dirty="0" err="1">
                <a:latin typeface="Arimo"/>
                <a:ea typeface="Arimo"/>
                <a:cs typeface="Arimo"/>
              </a:rPr>
              <a:t>lần</a:t>
            </a:r>
            <a:r>
              <a:rPr lang="en-US" sz="2900" spc="-53" dirty="0">
                <a:latin typeface="Arimo"/>
                <a:ea typeface="Arimo"/>
                <a:cs typeface="Arimo"/>
              </a:rPr>
              <a:t> </a:t>
            </a:r>
            <a:r>
              <a:rPr lang="en-US" sz="2900" spc="-53" dirty="0" err="1">
                <a:latin typeface="Arimo"/>
                <a:ea typeface="Arimo"/>
                <a:cs typeface="Arimo"/>
              </a:rPr>
              <a:t>đầu</a:t>
            </a:r>
            <a:r>
              <a:rPr lang="en-US" sz="2900" spc="-53" dirty="0">
                <a:latin typeface="Arimo"/>
                <a:ea typeface="Arimo"/>
                <a:cs typeface="Arimo"/>
              </a:rPr>
              <a:t> </a:t>
            </a:r>
            <a:r>
              <a:rPr lang="en-US" sz="2900" spc="-53" dirty="0" err="1">
                <a:latin typeface="Arimo"/>
                <a:ea typeface="Arimo"/>
                <a:cs typeface="Arimo"/>
              </a:rPr>
              <a:t>ngày</a:t>
            </a:r>
            <a:r>
              <a:rPr lang="en-US" sz="2900" spc="-53" dirty="0">
                <a:latin typeface="Arimo"/>
                <a:ea typeface="Arimo"/>
                <a:cs typeface="Arimo"/>
              </a:rPr>
              <a:t> 16 </a:t>
            </a:r>
            <a:r>
              <a:rPr lang="en-US" sz="2900" spc="-53" dirty="0" err="1">
                <a:latin typeface="Arimo"/>
                <a:ea typeface="Arimo"/>
                <a:cs typeface="Arimo"/>
              </a:rPr>
              <a:t>tháng</a:t>
            </a:r>
            <a:r>
              <a:rPr lang="en-US" sz="2900" spc="-53" dirty="0">
                <a:latin typeface="Arimo"/>
                <a:ea typeface="Arimo"/>
                <a:cs typeface="Arimo"/>
              </a:rPr>
              <a:t> 11 </a:t>
            </a:r>
            <a:r>
              <a:rPr lang="en-US" sz="2900" spc="-53" dirty="0" err="1">
                <a:latin typeface="Arimo"/>
                <a:ea typeface="Arimo"/>
                <a:cs typeface="Arimo"/>
              </a:rPr>
              <a:t>năm</a:t>
            </a:r>
            <a:r>
              <a:rPr lang="en-US" sz="2900" spc="-53" dirty="0">
                <a:latin typeface="Arimo"/>
                <a:ea typeface="Arimo"/>
                <a:cs typeface="Arimo"/>
              </a:rPr>
              <a:t> 2022</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Đăng</a:t>
            </a:r>
            <a:r>
              <a:rPr lang="en-US" sz="2900" spc="-53" dirty="0">
                <a:latin typeface="Arimo"/>
                <a:ea typeface="Arimo"/>
                <a:cs typeface="Arimo"/>
              </a:rPr>
              <a:t> </a:t>
            </a:r>
            <a:r>
              <a:rPr lang="en-US" sz="2900" spc="-53" dirty="0" err="1">
                <a:latin typeface="Arimo"/>
                <a:ea typeface="Arimo"/>
                <a:cs typeface="Arimo"/>
              </a:rPr>
              <a:t>ký</a:t>
            </a:r>
            <a:r>
              <a:rPr lang="en-US" sz="2900" spc="-53" dirty="0">
                <a:latin typeface="Arimo"/>
                <a:ea typeface="Arimo"/>
                <a:cs typeface="Arimo"/>
              </a:rPr>
              <a:t> </a:t>
            </a:r>
            <a:r>
              <a:rPr lang="en-US" sz="2900" spc="-53" dirty="0" err="1">
                <a:latin typeface="Arimo"/>
                <a:ea typeface="Arimo"/>
                <a:cs typeface="Arimo"/>
              </a:rPr>
              <a:t>thay</a:t>
            </a:r>
            <a:r>
              <a:rPr lang="en-US" sz="2900" spc="-53" dirty="0">
                <a:latin typeface="Arimo"/>
                <a:ea typeface="Arimo"/>
                <a:cs typeface="Arimo"/>
              </a:rPr>
              <a:t> </a:t>
            </a:r>
            <a:r>
              <a:rPr lang="en-US" sz="2900" spc="-53" dirty="0" err="1">
                <a:latin typeface="Arimo"/>
                <a:ea typeface="Arimo"/>
                <a:cs typeface="Arimo"/>
              </a:rPr>
              <a:t>đổi</a:t>
            </a:r>
            <a:r>
              <a:rPr lang="en-US" sz="2900" spc="-53" dirty="0">
                <a:latin typeface="Arimo"/>
                <a:ea typeface="Arimo"/>
                <a:cs typeface="Arimo"/>
              </a:rPr>
              <a:t> </a:t>
            </a:r>
            <a:r>
              <a:rPr lang="en-US" sz="2900" spc="-53" dirty="0" err="1">
                <a:latin typeface="Arimo"/>
                <a:ea typeface="Arimo"/>
                <a:cs typeface="Arimo"/>
              </a:rPr>
              <a:t>lần</a:t>
            </a:r>
            <a:r>
              <a:rPr lang="en-US" sz="2900" spc="-53" dirty="0">
                <a:latin typeface="Arimo"/>
                <a:ea typeface="Arimo"/>
                <a:cs typeface="Arimo"/>
              </a:rPr>
              <a:t> </a:t>
            </a:r>
            <a:r>
              <a:rPr lang="en-US" sz="2900" spc="-53" dirty="0" err="1">
                <a:latin typeface="Arimo"/>
                <a:ea typeface="Arimo"/>
                <a:cs typeface="Arimo"/>
              </a:rPr>
              <a:t>thứ</a:t>
            </a:r>
            <a:r>
              <a:rPr lang="en-US" sz="2900" spc="-53" dirty="0">
                <a:latin typeface="Arimo"/>
                <a:ea typeface="Arimo"/>
                <a:cs typeface="Arimo"/>
              </a:rPr>
              <a:t> 2 </a:t>
            </a:r>
            <a:r>
              <a:rPr lang="en-US" sz="2900" spc="-53" dirty="0" err="1">
                <a:latin typeface="Arimo"/>
                <a:ea typeface="Arimo"/>
                <a:cs typeface="Arimo"/>
              </a:rPr>
              <a:t>ngày</a:t>
            </a:r>
            <a:r>
              <a:rPr lang="en-US" sz="2900" spc="-53" dirty="0">
                <a:latin typeface="Arimo"/>
                <a:ea typeface="Arimo"/>
                <a:cs typeface="Arimo"/>
              </a:rPr>
              <a:t> 06 </a:t>
            </a:r>
            <a:r>
              <a:rPr lang="en-US" sz="2900" spc="-53" dirty="0" err="1">
                <a:latin typeface="Arimo"/>
                <a:ea typeface="Arimo"/>
                <a:cs typeface="Arimo"/>
              </a:rPr>
              <a:t>tháng</a:t>
            </a:r>
            <a:r>
              <a:rPr lang="en-US" sz="2900" spc="-53" dirty="0">
                <a:latin typeface="Arimo"/>
                <a:ea typeface="Arimo"/>
                <a:cs typeface="Arimo"/>
              </a:rPr>
              <a:t> 10 </a:t>
            </a:r>
            <a:r>
              <a:rPr lang="en-US" sz="2900" spc="-53" dirty="0" err="1">
                <a:latin typeface="Arimo"/>
                <a:ea typeface="Arimo"/>
                <a:cs typeface="Arimo"/>
              </a:rPr>
              <a:t>năm</a:t>
            </a:r>
            <a:r>
              <a:rPr lang="en-US" sz="2900" spc="-53" dirty="0">
                <a:latin typeface="Arimo"/>
                <a:ea typeface="Arimo"/>
                <a:cs typeface="Arimo"/>
              </a:rPr>
              <a:t> 2025</a:t>
            </a:r>
          </a:p>
          <a:p>
            <a:pPr marL="0">
              <a:lnSpc>
                <a:spcPts val="3726"/>
              </a:lnSpc>
              <a:spcBef>
                <a:spcPct val="0"/>
              </a:spcBef>
              <a:buClr>
                <a:srgbClr val="00B050"/>
              </a:buClr>
              <a:buFont typeface="Wingdings" pitchFamily="2" charset="2"/>
              <a:buChar char="ü"/>
              <a:defRPr/>
            </a:pPr>
            <a:endParaRPr lang="en-US" sz="2900" spc="-53" dirty="0">
              <a:latin typeface="Arimo"/>
              <a:ea typeface="Arimo"/>
              <a:cs typeface="Arimo"/>
            </a:endParaRPr>
          </a:p>
          <a:p>
            <a:pPr marL="0" indent="0">
              <a:buClr>
                <a:srgbClr val="00B050"/>
              </a:buClr>
              <a:buFont typeface="Arial" pitchFamily="34" charset="0"/>
              <a:buNone/>
              <a:defRPr/>
            </a:pPr>
            <a:endParaRPr lang="en-US" sz="2900" b="1" dirty="0">
              <a:solidFill>
                <a:srgbClr val="00B0F0"/>
              </a:solidFill>
              <a:ea typeface="ＭＳ Ｐゴシック" pitchFamily="34" charset="-128"/>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3221629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8123B-CEE9-3FE7-747C-C1DBA889E98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BA528CC-F75E-1363-AD17-377122C46A22}"/>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596973A0-3F08-30BC-1475-F36F7AD3B185}"/>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43BBA467-90D2-4DC5-F5DB-476BA323944E}"/>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ED29ED64-F69A-6BC8-4810-A21E2C12A052}"/>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C792D123-6929-FE0C-D1AA-B5E344D6EE40}"/>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D30E5AB5-B0FE-2B3F-39BF-B15AEDA2E3BB}"/>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9A015E48-BF88-8B2B-9881-7B144847EC17}"/>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F0C4470A-42DF-0D9F-62DB-C64E607CFC33}"/>
              </a:ext>
            </a:extLst>
          </p:cNvPr>
          <p:cNvSpPr txBox="1">
            <a:spLocks noChangeArrowheads="1"/>
          </p:cNvSpPr>
          <p:nvPr/>
        </p:nvSpPr>
        <p:spPr>
          <a:xfrm>
            <a:off x="1827314" y="22479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726"/>
              </a:lnSpc>
              <a:spcBef>
                <a:spcPct val="0"/>
              </a:spcBef>
              <a:buClr>
                <a:srgbClr val="00B050"/>
              </a:buClr>
              <a:buNone/>
              <a:defRPr/>
            </a:pPr>
            <a:r>
              <a:rPr lang="en-US" sz="2900" b="1" u="sng" spc="-53" dirty="0">
                <a:solidFill>
                  <a:srgbClr val="FF0000"/>
                </a:solidFill>
                <a:latin typeface="Arimo"/>
                <a:ea typeface="Arimo"/>
                <a:cs typeface="Arimo"/>
              </a:rPr>
              <a:t>MGF </a:t>
            </a:r>
            <a:r>
              <a:rPr lang="en-US" sz="2900" b="1" u="sng" spc="-53" dirty="0" err="1">
                <a:solidFill>
                  <a:srgbClr val="FF0000"/>
                </a:solidFill>
                <a:latin typeface="Arimo"/>
                <a:ea typeface="Arimo"/>
                <a:cs typeface="Arimo"/>
              </a:rPr>
              <a:t>là</a:t>
            </a:r>
            <a:r>
              <a:rPr lang="en-US" sz="2900" b="1" u="sng" spc="-53" dirty="0">
                <a:solidFill>
                  <a:srgbClr val="FF0000"/>
                </a:solidFill>
                <a:latin typeface="Arimo"/>
                <a:ea typeface="Arimo"/>
                <a:cs typeface="Arimo"/>
              </a:rPr>
              <a:t> ai?:</a:t>
            </a:r>
            <a:r>
              <a:rPr lang="en-US" sz="2900" spc="-53" dirty="0">
                <a:solidFill>
                  <a:srgbClr val="FF0000"/>
                </a:solidFill>
                <a:latin typeface="Arimo"/>
                <a:ea typeface="Arimo"/>
                <a:cs typeface="Arimo"/>
              </a:rPr>
              <a:t> </a:t>
            </a:r>
            <a:r>
              <a:rPr lang="en-US" sz="2900" b="1" i="1" spc="-53" dirty="0" err="1">
                <a:latin typeface="Arimo"/>
                <a:ea typeface="Arimo"/>
                <a:cs typeface="Arimo"/>
              </a:rPr>
              <a:t>Tập</a:t>
            </a:r>
            <a:r>
              <a:rPr lang="en-US" sz="2900" b="1" i="1" spc="-53" dirty="0">
                <a:latin typeface="Arimo"/>
                <a:ea typeface="Arimo"/>
                <a:cs typeface="Arimo"/>
              </a:rPr>
              <a:t> </a:t>
            </a:r>
            <a:r>
              <a:rPr lang="en-US" sz="2900" b="1" i="1" spc="-53" dirty="0" err="1">
                <a:latin typeface="Arimo"/>
                <a:ea typeface="Arimo"/>
                <a:cs typeface="Arimo"/>
              </a:rPr>
              <a:t>đoàn</a:t>
            </a:r>
            <a:r>
              <a:rPr lang="en-US" sz="2900" b="1" i="1" spc="-53" dirty="0">
                <a:latin typeface="Arimo"/>
                <a:ea typeface="Arimo"/>
                <a:cs typeface="Arimo"/>
              </a:rPr>
              <a:t> </a:t>
            </a:r>
            <a:r>
              <a:rPr lang="en-US" sz="2900" b="1" i="1" spc="-53" dirty="0" err="1">
                <a:latin typeface="Arimo"/>
                <a:ea typeface="Arimo"/>
                <a:cs typeface="Arimo"/>
              </a:rPr>
              <a:t>phát</a:t>
            </a:r>
            <a:r>
              <a:rPr lang="en-US" sz="2900" b="1" i="1" spc="-53" dirty="0">
                <a:latin typeface="Arimo"/>
                <a:ea typeface="Arimo"/>
                <a:cs typeface="Arimo"/>
              </a:rPr>
              <a:t> </a:t>
            </a:r>
            <a:r>
              <a:rPr lang="en-US" sz="2900" b="1" i="1" spc="-53" dirty="0" err="1">
                <a:latin typeface="Arimo"/>
                <a:ea typeface="Arimo"/>
                <a:cs typeface="Arimo"/>
              </a:rPr>
              <a:t>triển</a:t>
            </a:r>
            <a:r>
              <a:rPr lang="en-US" sz="2900" b="1" i="1" spc="-53" dirty="0">
                <a:latin typeface="Arimo"/>
                <a:ea typeface="Arimo"/>
                <a:cs typeface="Arimo"/>
              </a:rPr>
              <a:t> </a:t>
            </a:r>
            <a:r>
              <a:rPr lang="en-US" sz="2900" b="1" i="1" spc="-53" dirty="0" err="1">
                <a:latin typeface="Arimo"/>
                <a:ea typeface="Arimo"/>
                <a:cs typeface="Arimo"/>
              </a:rPr>
              <a:t>trong</a:t>
            </a:r>
            <a:r>
              <a:rPr lang="en-US" sz="2900" b="1" i="1" spc="-53" dirty="0">
                <a:latin typeface="Arimo"/>
                <a:ea typeface="Arimo"/>
                <a:cs typeface="Arimo"/>
              </a:rPr>
              <a:t> </a:t>
            </a:r>
            <a:r>
              <a:rPr lang="en-US" sz="2900" b="1" i="1" spc="-53" dirty="0" err="1">
                <a:latin typeface="Arimo"/>
                <a:ea typeface="Arimo"/>
                <a:cs typeface="Arimo"/>
              </a:rPr>
              <a:t>lĩnh</a:t>
            </a:r>
            <a:r>
              <a:rPr lang="en-US" sz="2900" b="1" i="1" spc="-53" dirty="0">
                <a:latin typeface="Arimo"/>
                <a:ea typeface="Arimo"/>
                <a:cs typeface="Arimo"/>
              </a:rPr>
              <a:t> </a:t>
            </a:r>
            <a:r>
              <a:rPr lang="en-US" sz="2900" b="1" i="1" spc="-53" dirty="0" err="1">
                <a:latin typeface="Arimo"/>
                <a:ea typeface="Arimo"/>
                <a:cs typeface="Arimo"/>
              </a:rPr>
              <a:t>vực</a:t>
            </a:r>
            <a:r>
              <a:rPr lang="en-US" sz="2900" b="1" i="1" spc="-53" dirty="0">
                <a:latin typeface="Arimo"/>
                <a:ea typeface="Arimo"/>
                <a:cs typeface="Arimo"/>
              </a:rPr>
              <a:t> </a:t>
            </a:r>
            <a:r>
              <a:rPr lang="en-US" sz="2900" b="1" i="1" spc="-53" dirty="0" err="1">
                <a:latin typeface="Arimo"/>
                <a:ea typeface="Arimo"/>
                <a:cs typeface="Arimo"/>
              </a:rPr>
              <a:t>nông</a:t>
            </a:r>
            <a:r>
              <a:rPr lang="en-US" sz="2900" b="1" i="1" spc="-53" dirty="0">
                <a:latin typeface="Arimo"/>
                <a:ea typeface="Arimo"/>
                <a:cs typeface="Arimo"/>
              </a:rPr>
              <a:t> </a:t>
            </a:r>
            <a:r>
              <a:rPr lang="en-US" sz="2900" b="1" i="1" spc="-53" dirty="0" err="1">
                <a:latin typeface="Arimo"/>
                <a:ea typeface="Arimo"/>
                <a:cs typeface="Arimo"/>
              </a:rPr>
              <a:t>nghiệp</a:t>
            </a:r>
            <a:r>
              <a:rPr lang="en-US" sz="2900" b="1" i="1" spc="-53" dirty="0">
                <a:latin typeface="Arimo"/>
                <a:ea typeface="Arimo"/>
                <a:cs typeface="Arimo"/>
              </a:rPr>
              <a:t> </a:t>
            </a:r>
            <a:r>
              <a:rPr lang="en-US" sz="2900" b="1" i="1" spc="-53" dirty="0" err="1">
                <a:latin typeface="Arimo"/>
                <a:ea typeface="Arimo"/>
                <a:cs typeface="Arimo"/>
              </a:rPr>
              <a:t>công</a:t>
            </a:r>
            <a:r>
              <a:rPr lang="en-US" sz="2900" b="1" i="1" spc="-53" dirty="0">
                <a:latin typeface="Arimo"/>
                <a:ea typeface="Arimo"/>
                <a:cs typeface="Arimo"/>
              </a:rPr>
              <a:t> </a:t>
            </a:r>
            <a:r>
              <a:rPr lang="en-US" sz="2900" b="1" i="1" spc="-53" dirty="0" err="1">
                <a:latin typeface="Arimo"/>
                <a:ea typeface="Arimo"/>
                <a:cs typeface="Arimo"/>
              </a:rPr>
              <a:t>nghệ</a:t>
            </a:r>
            <a:r>
              <a:rPr lang="en-US" sz="2900" b="1" i="1" spc="-53" dirty="0">
                <a:latin typeface="Arimo"/>
                <a:ea typeface="Arimo"/>
                <a:cs typeface="Arimo"/>
              </a:rPr>
              <a:t> </a:t>
            </a:r>
            <a:r>
              <a:rPr lang="en-US" sz="2900" b="1" i="1" spc="-53" dirty="0" err="1">
                <a:latin typeface="Arimo"/>
                <a:ea typeface="Arimo"/>
                <a:cs typeface="Arimo"/>
              </a:rPr>
              <a:t>cao</a:t>
            </a:r>
            <a:r>
              <a:rPr lang="en-US" sz="2900" b="1" i="1" spc="-53" dirty="0">
                <a:latin typeface="Arimo"/>
                <a:ea typeface="Arimo"/>
                <a:cs typeface="Arimo"/>
              </a:rPr>
              <a:t> </a:t>
            </a:r>
            <a:r>
              <a:rPr lang="en-US" sz="2900" b="1" i="1" spc="-53" dirty="0" err="1">
                <a:latin typeface="Arimo"/>
                <a:ea typeface="Arimo"/>
                <a:cs typeface="Arimo"/>
              </a:rPr>
              <a:t>trên</a:t>
            </a:r>
            <a:r>
              <a:rPr lang="en-US" sz="2900" b="1" i="1" spc="-53" dirty="0">
                <a:latin typeface="Arimo"/>
                <a:ea typeface="Arimo"/>
                <a:cs typeface="Arimo"/>
              </a:rPr>
              <a:t> </a:t>
            </a:r>
            <a:r>
              <a:rPr lang="en-US" sz="2900" b="1" i="1" spc="-53" dirty="0" err="1">
                <a:latin typeface="Arimo"/>
                <a:ea typeface="Arimo"/>
                <a:cs typeface="Arimo"/>
              </a:rPr>
              <a:t>toàn</a:t>
            </a:r>
            <a:r>
              <a:rPr lang="en-US" sz="2900" b="1" i="1" spc="-53" dirty="0">
                <a:latin typeface="Arimo"/>
                <a:ea typeface="Arimo"/>
                <a:cs typeface="Arimo"/>
              </a:rPr>
              <a:t> </a:t>
            </a:r>
            <a:r>
              <a:rPr lang="en-US" sz="2900" b="1" i="1" spc="-53" dirty="0" err="1">
                <a:latin typeface="Arimo"/>
                <a:ea typeface="Arimo"/>
                <a:cs typeface="Arimo"/>
              </a:rPr>
              <a:t>quốc</a:t>
            </a:r>
            <a:r>
              <a:rPr lang="en-US" sz="2900" b="1" i="1" spc="-53" dirty="0">
                <a:latin typeface="Arimo"/>
                <a:ea typeface="Arimo"/>
                <a:cs typeface="Arimo"/>
              </a:rPr>
              <a:t>.</a:t>
            </a:r>
          </a:p>
          <a:p>
            <a:pPr marL="0" indent="0">
              <a:lnSpc>
                <a:spcPts val="3726"/>
              </a:lnSpc>
              <a:spcBef>
                <a:spcPct val="0"/>
              </a:spcBef>
              <a:buClr>
                <a:srgbClr val="00B050"/>
              </a:buClr>
              <a:buNone/>
              <a:defRPr/>
            </a:pPr>
            <a:endParaRPr lang="en-US" sz="2900" b="1" i="1"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thức</a:t>
            </a:r>
            <a:r>
              <a:rPr lang="en-US" sz="2900" spc="-53" dirty="0">
                <a:latin typeface="Arimo"/>
                <a:ea typeface="Arimo"/>
                <a:cs typeface="Arimo"/>
              </a:rPr>
              <a:t> </a:t>
            </a:r>
            <a:r>
              <a:rPr lang="en-US" sz="2900" spc="-53" dirty="0" err="1">
                <a:latin typeface="Arimo"/>
                <a:ea typeface="Arimo"/>
                <a:cs typeface="Arimo"/>
              </a:rPr>
              <a:t>ăn</a:t>
            </a:r>
            <a:r>
              <a:rPr lang="en-US" sz="2900" spc="-53" dirty="0">
                <a:latin typeface="Arimo"/>
                <a:ea typeface="Arimo"/>
                <a:cs typeface="Arimo"/>
              </a:rPr>
              <a:t> </a:t>
            </a:r>
            <a:r>
              <a:rPr lang="en-US" sz="2900" spc="-53" dirty="0" err="1">
                <a:latin typeface="Arimo"/>
                <a:ea typeface="Arimo"/>
                <a:cs typeface="Arimo"/>
              </a:rPr>
              <a:t>chăn</a:t>
            </a:r>
            <a:r>
              <a:rPr lang="en-US" sz="2900" spc="-53" dirty="0">
                <a:latin typeface="Arimo"/>
                <a:ea typeface="Arimo"/>
                <a:cs typeface="Arimo"/>
              </a:rPr>
              <a:t> </a:t>
            </a:r>
            <a:r>
              <a:rPr lang="en-US" sz="2900" spc="-53" dirty="0" err="1">
                <a:latin typeface="Arimo"/>
                <a:ea typeface="Arimo"/>
                <a:cs typeface="Arimo"/>
              </a:rPr>
              <a:t>nuôi</a:t>
            </a:r>
            <a:r>
              <a:rPr lang="en-US" sz="2900" spc="-53" dirty="0">
                <a:latin typeface="Arimo"/>
                <a:ea typeface="Arimo"/>
                <a:cs typeface="Arimo"/>
              </a:rPr>
              <a:t> </a:t>
            </a:r>
            <a:r>
              <a:rPr lang="en-US" sz="2900" spc="-53" dirty="0" err="1">
                <a:latin typeface="Arimo"/>
                <a:ea typeface="Arimo"/>
                <a:cs typeface="Arimo"/>
              </a:rPr>
              <a:t>tại</a:t>
            </a:r>
            <a:r>
              <a:rPr lang="en-US" sz="2900" spc="-53" dirty="0">
                <a:latin typeface="Arimo"/>
                <a:ea typeface="Arimo"/>
                <a:cs typeface="Arimo"/>
              </a:rPr>
              <a:t> Hải Dương.</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thuốc</a:t>
            </a:r>
            <a:r>
              <a:rPr lang="en-US" sz="2900" spc="-53" dirty="0">
                <a:latin typeface="Arimo"/>
                <a:ea typeface="Arimo"/>
                <a:cs typeface="Arimo"/>
              </a:rPr>
              <a:t> </a:t>
            </a:r>
            <a:r>
              <a:rPr lang="en-US" sz="2900" spc="-53" dirty="0" err="1">
                <a:latin typeface="Arimo"/>
                <a:ea typeface="Arimo"/>
                <a:cs typeface="Arimo"/>
              </a:rPr>
              <a:t>thú</a:t>
            </a:r>
            <a:r>
              <a:rPr lang="en-US" sz="2900" spc="-53" dirty="0">
                <a:latin typeface="Arimo"/>
                <a:ea typeface="Arimo"/>
                <a:cs typeface="Arimo"/>
              </a:rPr>
              <a:t> y </a:t>
            </a:r>
            <a:r>
              <a:rPr lang="en-US" sz="2900" spc="-53" dirty="0" err="1">
                <a:latin typeface="Arimo"/>
                <a:ea typeface="Arimo"/>
                <a:cs typeface="Arimo"/>
              </a:rPr>
              <a:t>tại</a:t>
            </a:r>
            <a:r>
              <a:rPr lang="en-US" sz="2900" spc="-53" dirty="0">
                <a:latin typeface="Arimo"/>
                <a:ea typeface="Arimo"/>
                <a:cs typeface="Arimo"/>
              </a:rPr>
              <a:t> Bắc Giang.</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thuốc</a:t>
            </a:r>
            <a:r>
              <a:rPr lang="en-US" sz="2900" spc="-53" dirty="0">
                <a:latin typeface="Arimo"/>
                <a:ea typeface="Arimo"/>
                <a:cs typeface="Arimo"/>
              </a:rPr>
              <a:t> </a:t>
            </a:r>
            <a:r>
              <a:rPr lang="en-US" sz="2900" spc="-53" dirty="0" err="1">
                <a:latin typeface="Arimo"/>
                <a:ea typeface="Arimo"/>
                <a:cs typeface="Arimo"/>
              </a:rPr>
              <a:t>bảo</a:t>
            </a:r>
            <a:r>
              <a:rPr lang="en-US" sz="2900" spc="-53" dirty="0">
                <a:latin typeface="Arimo"/>
                <a:ea typeface="Arimo"/>
                <a:cs typeface="Arimo"/>
              </a:rPr>
              <a:t> </a:t>
            </a:r>
            <a:r>
              <a:rPr lang="en-US" sz="2900" spc="-53" dirty="0" err="1">
                <a:latin typeface="Arimo"/>
                <a:ea typeface="Arimo"/>
                <a:cs typeface="Arimo"/>
              </a:rPr>
              <a:t>vệ</a:t>
            </a:r>
            <a:r>
              <a:rPr lang="en-US" sz="2900" spc="-53" dirty="0">
                <a:latin typeface="Arimo"/>
                <a:ea typeface="Arimo"/>
                <a:cs typeface="Arimo"/>
              </a:rPr>
              <a:t> </a:t>
            </a:r>
            <a:r>
              <a:rPr lang="en-US" sz="2900" spc="-53" dirty="0" err="1">
                <a:latin typeface="Arimo"/>
                <a:ea typeface="Arimo"/>
                <a:cs typeface="Arimo"/>
              </a:rPr>
              <a:t>thực</a:t>
            </a:r>
            <a:r>
              <a:rPr lang="en-US" sz="2900" spc="-53" dirty="0">
                <a:latin typeface="Arimo"/>
                <a:ea typeface="Arimo"/>
                <a:cs typeface="Arimo"/>
              </a:rPr>
              <a:t> </a:t>
            </a:r>
            <a:r>
              <a:rPr lang="en-US" sz="2900" spc="-53" dirty="0" err="1">
                <a:latin typeface="Arimo"/>
                <a:ea typeface="Arimo"/>
                <a:cs typeface="Arimo"/>
              </a:rPr>
              <a:t>vật</a:t>
            </a:r>
            <a:r>
              <a:rPr lang="en-US" sz="2900" spc="-53" dirty="0">
                <a:latin typeface="Arimo"/>
                <a:ea typeface="Arimo"/>
                <a:cs typeface="Arimo"/>
              </a:rPr>
              <a:t> </a:t>
            </a:r>
            <a:r>
              <a:rPr lang="en-US" sz="2900" spc="-53" dirty="0" err="1">
                <a:latin typeface="Arimo"/>
                <a:ea typeface="Arimo"/>
                <a:cs typeface="Arimo"/>
              </a:rPr>
              <a:t>tại</a:t>
            </a:r>
            <a:r>
              <a:rPr lang="en-US" sz="2900" spc="-53" dirty="0">
                <a:latin typeface="Arimo"/>
                <a:ea typeface="Arimo"/>
                <a:cs typeface="Arimo"/>
              </a:rPr>
              <a:t> Thanh </a:t>
            </a:r>
            <a:r>
              <a:rPr lang="en-US" sz="2900" spc="-53" dirty="0" err="1">
                <a:latin typeface="Arimo"/>
                <a:ea typeface="Arimo"/>
                <a:cs typeface="Arimo"/>
              </a:rPr>
              <a:t>Hóa</a:t>
            </a:r>
            <a:r>
              <a:rPr lang="en-US" sz="2900" spc="-53" dirty="0">
                <a:latin typeface="Arimo"/>
                <a:ea typeface="Arimo"/>
                <a:cs typeface="Arimo"/>
              </a:rPr>
              <a:t>.</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phân</a:t>
            </a:r>
            <a:r>
              <a:rPr lang="en-US" sz="2900" spc="-53" dirty="0">
                <a:latin typeface="Arimo"/>
                <a:ea typeface="Arimo"/>
                <a:cs typeface="Arimo"/>
              </a:rPr>
              <a:t> </a:t>
            </a:r>
            <a:r>
              <a:rPr lang="en-US" sz="2900" spc="-53" dirty="0" err="1">
                <a:latin typeface="Arimo"/>
                <a:ea typeface="Arimo"/>
                <a:cs typeface="Arimo"/>
              </a:rPr>
              <a:t>bón</a:t>
            </a:r>
            <a:r>
              <a:rPr lang="en-US" sz="2900" spc="-53" dirty="0">
                <a:latin typeface="Arimo"/>
                <a:ea typeface="Arimo"/>
                <a:cs typeface="Arimo"/>
              </a:rPr>
              <a:t> </a:t>
            </a:r>
            <a:r>
              <a:rPr lang="en-US" sz="2900" spc="-53" dirty="0" err="1">
                <a:latin typeface="Arimo"/>
                <a:ea typeface="Arimo"/>
                <a:cs typeface="Arimo"/>
              </a:rPr>
              <a:t>tại</a:t>
            </a:r>
            <a:r>
              <a:rPr lang="en-US" sz="2900" spc="-53" dirty="0">
                <a:latin typeface="Arimo"/>
                <a:ea typeface="Arimo"/>
                <a:cs typeface="Arimo"/>
              </a:rPr>
              <a:t> Nam Định.</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nhựa</a:t>
            </a:r>
            <a:r>
              <a:rPr lang="en-US" sz="2900" spc="-53" dirty="0">
                <a:latin typeface="Arimo"/>
                <a:ea typeface="Arimo"/>
                <a:cs typeface="Arimo"/>
              </a:rPr>
              <a:t> </a:t>
            </a:r>
            <a:r>
              <a:rPr lang="en-US" sz="2900" spc="-53" dirty="0" err="1">
                <a:latin typeface="Arimo"/>
                <a:ea typeface="Arimo"/>
                <a:cs typeface="Arimo"/>
              </a:rPr>
              <a:t>polime</a:t>
            </a:r>
            <a:r>
              <a:rPr lang="en-US" sz="2900" spc="-53" dirty="0">
                <a:latin typeface="Arimo"/>
                <a:ea typeface="Arimo"/>
                <a:cs typeface="Arimo"/>
              </a:rPr>
              <a:t> </a:t>
            </a:r>
            <a:r>
              <a:rPr lang="en-US" sz="2900" spc="-53" dirty="0" err="1">
                <a:latin typeface="Arimo"/>
                <a:ea typeface="Arimo"/>
                <a:cs typeface="Arimo"/>
              </a:rPr>
              <a:t>tại</a:t>
            </a:r>
            <a:r>
              <a:rPr lang="en-US" sz="2900" spc="-53" dirty="0">
                <a:latin typeface="Arimo"/>
                <a:ea typeface="Arimo"/>
                <a:cs typeface="Arimo"/>
              </a:rPr>
              <a:t> </a:t>
            </a:r>
            <a:r>
              <a:rPr lang="en-US" sz="2900" spc="-53" dirty="0" err="1">
                <a:latin typeface="Arimo"/>
                <a:ea typeface="Arimo"/>
                <a:cs typeface="Arimo"/>
              </a:rPr>
              <a:t>Hưng</a:t>
            </a:r>
            <a:r>
              <a:rPr lang="en-US" sz="2900" spc="-53" dirty="0">
                <a:latin typeface="Arimo"/>
                <a:ea typeface="Arimo"/>
                <a:cs typeface="Arimo"/>
              </a:rPr>
              <a:t> Yên.</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Hệ</a:t>
            </a:r>
            <a:r>
              <a:rPr lang="en-US" sz="2900" spc="-53" dirty="0">
                <a:latin typeface="Arimo"/>
                <a:ea typeface="Arimo"/>
                <a:cs typeface="Arimo"/>
              </a:rPr>
              <a:t> </a:t>
            </a:r>
            <a:r>
              <a:rPr lang="en-US" sz="2900" spc="-53" dirty="0" err="1">
                <a:latin typeface="Arimo"/>
                <a:ea typeface="Arimo"/>
                <a:cs typeface="Arimo"/>
              </a:rPr>
              <a:t>thống</a:t>
            </a:r>
            <a:r>
              <a:rPr lang="en-US" sz="2900" spc="-53" dirty="0">
                <a:latin typeface="Arimo"/>
                <a:ea typeface="Arimo"/>
                <a:cs typeface="Arimo"/>
              </a:rPr>
              <a:t> </a:t>
            </a:r>
            <a:r>
              <a:rPr lang="en-US" sz="2900" spc="-53" dirty="0" err="1">
                <a:latin typeface="Arimo"/>
                <a:ea typeface="Arimo"/>
                <a:cs typeface="Arimo"/>
              </a:rPr>
              <a:t>trang</a:t>
            </a:r>
            <a:r>
              <a:rPr lang="en-US" sz="2900" spc="-53" dirty="0">
                <a:latin typeface="Arimo"/>
                <a:ea typeface="Arimo"/>
                <a:cs typeface="Arimo"/>
              </a:rPr>
              <a:t> </a:t>
            </a:r>
            <a:r>
              <a:rPr lang="en-US" sz="2900" spc="-53" dirty="0" err="1">
                <a:latin typeface="Arimo"/>
                <a:ea typeface="Arimo"/>
                <a:cs typeface="Arimo"/>
              </a:rPr>
              <a:t>trại</a:t>
            </a:r>
            <a:r>
              <a:rPr lang="en-US" sz="2900" spc="-53" dirty="0">
                <a:latin typeface="Arimo"/>
                <a:ea typeface="Arimo"/>
                <a:cs typeface="Arimo"/>
              </a:rPr>
              <a:t> </a:t>
            </a:r>
            <a:r>
              <a:rPr lang="en-US" sz="2900" spc="-53" dirty="0" err="1">
                <a:latin typeface="Arimo"/>
                <a:ea typeface="Arimo"/>
                <a:cs typeface="Arimo"/>
              </a:rPr>
              <a:t>chăn</a:t>
            </a:r>
            <a:r>
              <a:rPr lang="en-US" sz="2900" spc="-53" dirty="0">
                <a:latin typeface="Arimo"/>
                <a:ea typeface="Arimo"/>
                <a:cs typeface="Arimo"/>
              </a:rPr>
              <a:t> </a:t>
            </a:r>
            <a:r>
              <a:rPr lang="en-US" sz="2900" spc="-53" dirty="0" err="1">
                <a:latin typeface="Arimo"/>
                <a:ea typeface="Arimo"/>
                <a:cs typeface="Arimo"/>
              </a:rPr>
              <a:t>nuôi</a:t>
            </a:r>
            <a:r>
              <a:rPr lang="en-US" sz="2900" spc="-53" dirty="0">
                <a:latin typeface="Arimo"/>
                <a:ea typeface="Arimo"/>
                <a:cs typeface="Arimo"/>
              </a:rPr>
              <a:t> </a:t>
            </a:r>
            <a:r>
              <a:rPr lang="en-US" sz="2900" spc="-53" dirty="0" err="1">
                <a:latin typeface="Arimo"/>
                <a:ea typeface="Arimo"/>
                <a:cs typeface="Arimo"/>
              </a:rPr>
              <a:t>quy</a:t>
            </a:r>
            <a:r>
              <a:rPr lang="en-US" sz="2900" spc="-53" dirty="0">
                <a:latin typeface="Arimo"/>
                <a:ea typeface="Arimo"/>
                <a:cs typeface="Arimo"/>
              </a:rPr>
              <a:t> </a:t>
            </a:r>
            <a:r>
              <a:rPr lang="en-US" sz="2900" spc="-53" dirty="0" err="1">
                <a:latin typeface="Arimo"/>
                <a:ea typeface="Arimo"/>
                <a:cs typeface="Arimo"/>
              </a:rPr>
              <a:t>mô</a:t>
            </a:r>
            <a:r>
              <a:rPr lang="en-US" sz="2900" spc="-53" dirty="0">
                <a:latin typeface="Arimo"/>
                <a:ea typeface="Arimo"/>
                <a:cs typeface="Arimo"/>
              </a:rPr>
              <a:t> </a:t>
            </a:r>
            <a:r>
              <a:rPr lang="en-US" sz="2900" spc="-53" dirty="0" err="1">
                <a:latin typeface="Arimo"/>
                <a:ea typeface="Arimo"/>
                <a:cs typeface="Arimo"/>
              </a:rPr>
              <a:t>lớn</a:t>
            </a:r>
            <a:r>
              <a:rPr lang="en-US" sz="2900" spc="-53" dirty="0">
                <a:latin typeface="Arimo"/>
                <a:ea typeface="Arimo"/>
                <a:cs typeface="Arimo"/>
              </a:rPr>
              <a:t> 10.000 </a:t>
            </a:r>
            <a:r>
              <a:rPr lang="en-US" sz="2900" spc="-53" dirty="0" err="1">
                <a:latin typeface="Arimo"/>
                <a:ea typeface="Arimo"/>
                <a:cs typeface="Arimo"/>
              </a:rPr>
              <a:t>heo</a:t>
            </a:r>
            <a:r>
              <a:rPr lang="en-US" sz="2900" spc="-53" dirty="0">
                <a:latin typeface="Arimo"/>
                <a:ea typeface="Arimo"/>
                <a:cs typeface="Arimo"/>
              </a:rPr>
              <a:t> </a:t>
            </a:r>
            <a:r>
              <a:rPr lang="en-US" sz="2900" spc="-53" dirty="0" err="1">
                <a:latin typeface="Arimo"/>
                <a:ea typeface="Arimo"/>
                <a:cs typeface="Arimo"/>
              </a:rPr>
              <a:t>nái</a:t>
            </a:r>
            <a:r>
              <a:rPr lang="en-US" sz="2900" spc="-53" dirty="0">
                <a:latin typeface="Arimo"/>
                <a:ea typeface="Arimo"/>
                <a:cs typeface="Arimo"/>
              </a:rPr>
              <a:t>  </a:t>
            </a:r>
          </a:p>
          <a:p>
            <a:pPr marL="0" indent="0">
              <a:lnSpc>
                <a:spcPts val="3726"/>
              </a:lnSpc>
              <a:spcBef>
                <a:spcPct val="0"/>
              </a:spcBef>
              <a:buClr>
                <a:srgbClr val="00B050"/>
              </a:buClr>
              <a:buNone/>
              <a:defRPr/>
            </a:pPr>
            <a:r>
              <a:rPr lang="en-US" sz="2900" spc="-53" dirty="0">
                <a:latin typeface="Arimo"/>
                <a:ea typeface="Arimo"/>
                <a:cs typeface="Arimo"/>
              </a:rPr>
              <a:t>                                                                         100.000 </a:t>
            </a:r>
            <a:r>
              <a:rPr lang="en-US" sz="2900" spc="-53" dirty="0" err="1">
                <a:latin typeface="Arimo"/>
                <a:ea typeface="Arimo"/>
                <a:cs typeface="Arimo"/>
              </a:rPr>
              <a:t>heo</a:t>
            </a:r>
            <a:r>
              <a:rPr lang="en-US" sz="2900" spc="-53" dirty="0">
                <a:latin typeface="Arimo"/>
                <a:ea typeface="Arimo"/>
                <a:cs typeface="Arimo"/>
              </a:rPr>
              <a:t> </a:t>
            </a:r>
            <a:r>
              <a:rPr lang="en-US" sz="2900" spc="-53" dirty="0" err="1">
                <a:latin typeface="Arimo"/>
                <a:ea typeface="Arimo"/>
                <a:cs typeface="Arimo"/>
              </a:rPr>
              <a:t>thịt</a:t>
            </a:r>
            <a:r>
              <a:rPr lang="en-US" sz="2900" spc="-53" dirty="0">
                <a:latin typeface="Arimo"/>
                <a:ea typeface="Arimo"/>
                <a:cs typeface="Arimo"/>
              </a:rPr>
              <a:t>.</a:t>
            </a:r>
          </a:p>
          <a:p>
            <a:pPr marL="0">
              <a:lnSpc>
                <a:spcPts val="3726"/>
              </a:lnSpc>
              <a:spcBef>
                <a:spcPct val="0"/>
              </a:spcBef>
              <a:buClr>
                <a:srgbClr val="00B050"/>
              </a:buClr>
              <a:buFont typeface="Wingdings" pitchFamily="2" charset="2"/>
              <a:buChar char="ü"/>
              <a:defRPr/>
            </a:pPr>
            <a:endParaRPr lang="en-US" sz="2900" b="1" dirty="0">
              <a:solidFill>
                <a:srgbClr val="00B0F0"/>
              </a:solidFill>
              <a:ea typeface="ＭＳ Ｐゴシック" pitchFamily="34" charset="-128"/>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1908213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33C68-FB43-2E05-921C-DE22AE99811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A7BFB6C-2AD5-139D-29C6-88A41C3104BD}"/>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59E50F5C-1E1C-F558-C230-8284B6375755}"/>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8EC09AC6-D04C-2910-8547-7061F9BD4222}"/>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61643FBC-0813-1D2F-2646-66D054D1875E}"/>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38F64259-38CB-45FC-A1E5-1B473BA70421}"/>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DAADB6BA-983B-E7C9-E835-94C08375C648}"/>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1C8374DC-93A2-9808-E89D-D4CFC7673C78}"/>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9E4DD247-F57C-A58C-B9C2-E279E4E8C72C}"/>
              </a:ext>
            </a:extLst>
          </p:cNvPr>
          <p:cNvSpPr txBox="1">
            <a:spLocks noChangeArrowheads="1"/>
          </p:cNvSpPr>
          <p:nvPr/>
        </p:nvSpPr>
        <p:spPr>
          <a:xfrm>
            <a:off x="1827314" y="22479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726"/>
              </a:lnSpc>
              <a:spcBef>
                <a:spcPct val="0"/>
              </a:spcBef>
              <a:buClr>
                <a:srgbClr val="00B050"/>
              </a:buClr>
              <a:buNone/>
              <a:defRPr/>
            </a:pPr>
            <a:r>
              <a:rPr lang="en-US" sz="2900" b="1" u="sng" spc="-53" dirty="0" err="1">
                <a:solidFill>
                  <a:srgbClr val="FF0000"/>
                </a:solidFill>
                <a:latin typeface="Arimo"/>
                <a:ea typeface="Arimo"/>
                <a:cs typeface="Arimo"/>
              </a:rPr>
              <a:t>Sự</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phát</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triển</a:t>
            </a:r>
            <a:r>
              <a:rPr lang="en-US" sz="2900" b="1" u="sng" spc="-53" dirty="0">
                <a:solidFill>
                  <a:srgbClr val="FF0000"/>
                </a:solidFill>
                <a:latin typeface="Arimo"/>
                <a:ea typeface="Arimo"/>
                <a:cs typeface="Arimo"/>
              </a:rPr>
              <a:t> MGF</a:t>
            </a:r>
            <a:r>
              <a:rPr lang="en-US" sz="2900" spc="-53" dirty="0">
                <a:latin typeface="Arimo"/>
                <a:ea typeface="Arimo"/>
                <a:cs typeface="Arimo"/>
              </a:rPr>
              <a:t>: </a:t>
            </a:r>
            <a:r>
              <a:rPr lang="en-US" sz="2900" b="1" i="1" spc="-53" dirty="0" err="1">
                <a:latin typeface="Arimo"/>
                <a:ea typeface="Arimo"/>
                <a:cs typeface="Arimo"/>
              </a:rPr>
              <a:t>Từ</a:t>
            </a:r>
            <a:r>
              <a:rPr lang="en-US" sz="2900" b="1" i="1" spc="-53" dirty="0">
                <a:latin typeface="Arimo"/>
                <a:ea typeface="Arimo"/>
                <a:cs typeface="Arimo"/>
              </a:rPr>
              <a:t> </a:t>
            </a:r>
            <a:r>
              <a:rPr lang="en-US" sz="2900" b="1" i="1" spc="-53" dirty="0" err="1">
                <a:latin typeface="Arimo"/>
                <a:ea typeface="Arimo"/>
                <a:cs typeface="Arimo"/>
              </a:rPr>
              <a:t>sở</a:t>
            </a:r>
            <a:r>
              <a:rPr lang="en-US" sz="2900" b="1" i="1" spc="-53" dirty="0">
                <a:latin typeface="Arimo"/>
                <a:ea typeface="Arimo"/>
                <a:cs typeface="Arimo"/>
              </a:rPr>
              <a:t> </a:t>
            </a:r>
            <a:r>
              <a:rPr lang="en-US" sz="2900" b="1" i="1" spc="-53" dirty="0" err="1">
                <a:latin typeface="Arimo"/>
                <a:ea typeface="Arimo"/>
                <a:cs typeface="Arimo"/>
              </a:rPr>
              <a:t>hữu</a:t>
            </a:r>
            <a:r>
              <a:rPr lang="en-US" sz="2900" b="1" i="1" spc="-53" dirty="0">
                <a:latin typeface="Arimo"/>
                <a:ea typeface="Arimo"/>
                <a:cs typeface="Arimo"/>
              </a:rPr>
              <a:t> </a:t>
            </a:r>
            <a:r>
              <a:rPr lang="en-US" sz="2900" b="1" i="1" spc="-53" dirty="0" err="1">
                <a:latin typeface="Arimo"/>
                <a:ea typeface="Arimo"/>
                <a:cs typeface="Arimo"/>
              </a:rPr>
              <a:t>tư</a:t>
            </a:r>
            <a:r>
              <a:rPr lang="en-US" sz="2900" b="1" i="1" spc="-53" dirty="0">
                <a:latin typeface="Arimo"/>
                <a:ea typeface="Arimo"/>
                <a:cs typeface="Arimo"/>
              </a:rPr>
              <a:t> </a:t>
            </a:r>
            <a:r>
              <a:rPr lang="en-US" sz="2900" b="1" i="1" spc="-53" dirty="0" err="1">
                <a:latin typeface="Arimo"/>
                <a:ea typeface="Arimo"/>
                <a:cs typeface="Arimo"/>
              </a:rPr>
              <a:t>nhân</a:t>
            </a:r>
            <a:r>
              <a:rPr lang="en-US" sz="2900" b="1" i="1" spc="-53" dirty="0">
                <a:latin typeface="Arimo"/>
                <a:ea typeface="Arimo"/>
                <a:cs typeface="Arimo"/>
              </a:rPr>
              <a:t> </a:t>
            </a:r>
            <a:r>
              <a:rPr lang="en-US" sz="2900" b="1" i="1" spc="-53" dirty="0" err="1">
                <a:latin typeface="Arimo"/>
                <a:ea typeface="Arimo"/>
                <a:cs typeface="Arimo"/>
              </a:rPr>
              <a:t>đến</a:t>
            </a:r>
            <a:r>
              <a:rPr lang="en-US" sz="2900" b="1" i="1" spc="-53" dirty="0">
                <a:latin typeface="Arimo"/>
                <a:ea typeface="Arimo"/>
                <a:cs typeface="Arimo"/>
              </a:rPr>
              <a:t> </a:t>
            </a:r>
            <a:r>
              <a:rPr lang="en-US" sz="2900" b="1" i="1" spc="-53" dirty="0" err="1">
                <a:latin typeface="Arimo"/>
                <a:ea typeface="Arimo"/>
                <a:cs typeface="Arimo"/>
              </a:rPr>
              <a:t>tổ</a:t>
            </a:r>
            <a:r>
              <a:rPr lang="en-US" sz="2900" b="1" i="1" spc="-53" dirty="0">
                <a:latin typeface="Arimo"/>
                <a:ea typeface="Arimo"/>
                <a:cs typeface="Arimo"/>
              </a:rPr>
              <a:t> </a:t>
            </a:r>
            <a:r>
              <a:rPr lang="en-US" sz="2900" b="1" i="1" spc="-53" dirty="0" err="1">
                <a:latin typeface="Arimo"/>
                <a:ea typeface="Arimo"/>
                <a:cs typeface="Arimo"/>
              </a:rPr>
              <a:t>chức</a:t>
            </a:r>
            <a:r>
              <a:rPr lang="en-US" sz="2900" b="1" i="1" spc="-53" dirty="0">
                <a:latin typeface="Arimo"/>
                <a:ea typeface="Arimo"/>
                <a:cs typeface="Arimo"/>
              </a:rPr>
              <a:t> </a:t>
            </a:r>
            <a:r>
              <a:rPr lang="en-US" sz="2900" b="1" i="1" spc="-53" dirty="0" err="1">
                <a:latin typeface="Arimo"/>
                <a:ea typeface="Arimo"/>
                <a:cs typeface="Arimo"/>
              </a:rPr>
              <a:t>toàn</a:t>
            </a:r>
            <a:r>
              <a:rPr lang="en-US" sz="2900" b="1" i="1" spc="-53" dirty="0">
                <a:latin typeface="Arimo"/>
                <a:ea typeface="Arimo"/>
                <a:cs typeface="Arimo"/>
              </a:rPr>
              <a:t> </a:t>
            </a:r>
            <a:r>
              <a:rPr lang="en-US" sz="2900" b="1" i="1" spc="-53" dirty="0" err="1">
                <a:latin typeface="Arimo"/>
                <a:ea typeface="Arimo"/>
                <a:cs typeface="Arimo"/>
              </a:rPr>
              <a:t>quốc</a:t>
            </a:r>
            <a:r>
              <a:rPr lang="en-US" sz="2900" b="1" i="1" spc="-53" dirty="0">
                <a:latin typeface="Arimo"/>
                <a:ea typeface="Arimo"/>
                <a:cs typeface="Arimo"/>
              </a:rPr>
              <a:t> </a:t>
            </a:r>
          </a:p>
          <a:p>
            <a:pPr marL="0" indent="0">
              <a:lnSpc>
                <a:spcPts val="3726"/>
              </a:lnSpc>
              <a:spcBef>
                <a:spcPct val="0"/>
              </a:spcBef>
              <a:buClr>
                <a:srgbClr val="00B050"/>
              </a:buClr>
              <a:buNone/>
              <a:defRPr/>
            </a:pPr>
            <a:endParaRPr lang="en-US" sz="2900" b="1" i="1"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thức</a:t>
            </a:r>
            <a:r>
              <a:rPr lang="en-US" sz="2900" spc="-53" dirty="0">
                <a:latin typeface="Arimo"/>
                <a:ea typeface="Arimo"/>
                <a:cs typeface="Arimo"/>
              </a:rPr>
              <a:t> </a:t>
            </a:r>
            <a:r>
              <a:rPr lang="en-US" sz="2900" spc="-53" dirty="0" err="1">
                <a:latin typeface="Arimo"/>
                <a:ea typeface="Arimo"/>
                <a:cs typeface="Arimo"/>
              </a:rPr>
              <a:t>ăn</a:t>
            </a:r>
            <a:r>
              <a:rPr lang="en-US" sz="2900" spc="-53" dirty="0">
                <a:latin typeface="Arimo"/>
                <a:ea typeface="Arimo"/>
                <a:cs typeface="Arimo"/>
              </a:rPr>
              <a:t> </a:t>
            </a:r>
            <a:r>
              <a:rPr lang="en-US" sz="2900" spc="-53" dirty="0" err="1">
                <a:latin typeface="Arimo"/>
                <a:ea typeface="Arimo"/>
                <a:cs typeface="Arimo"/>
              </a:rPr>
              <a:t>chăn</a:t>
            </a:r>
            <a:r>
              <a:rPr lang="en-US" sz="2900" spc="-53" dirty="0">
                <a:latin typeface="Arimo"/>
                <a:ea typeface="Arimo"/>
                <a:cs typeface="Arimo"/>
              </a:rPr>
              <a:t> </a:t>
            </a:r>
            <a:r>
              <a:rPr lang="en-US" sz="2900" spc="-53" dirty="0" err="1">
                <a:latin typeface="Arimo"/>
                <a:ea typeface="Arimo"/>
                <a:cs typeface="Arimo"/>
              </a:rPr>
              <a:t>nuôi</a:t>
            </a:r>
            <a:r>
              <a:rPr lang="en-US" sz="2900" spc="-53" dirty="0">
                <a:latin typeface="Arimo"/>
                <a:ea typeface="Arimo"/>
                <a:cs typeface="Arimo"/>
              </a:rPr>
              <a:t> </a:t>
            </a:r>
            <a:r>
              <a:rPr lang="en-US" sz="2900" spc="-53" dirty="0" err="1">
                <a:latin typeface="Arimo"/>
                <a:ea typeface="Arimo"/>
                <a:cs typeface="Arimo"/>
              </a:rPr>
              <a:t>tại</a:t>
            </a:r>
            <a:r>
              <a:rPr lang="en-US" sz="2900" spc="-53" dirty="0">
                <a:latin typeface="Arimo"/>
                <a:ea typeface="Arimo"/>
                <a:cs typeface="Arimo"/>
              </a:rPr>
              <a:t> Hải Dương </a:t>
            </a:r>
            <a:r>
              <a:rPr lang="en-US" sz="2900" spc="-53" dirty="0" err="1">
                <a:latin typeface="Arimo"/>
                <a:ea typeface="Arimo"/>
                <a:cs typeface="Arimo"/>
              </a:rPr>
              <a:t>năm</a:t>
            </a:r>
            <a:r>
              <a:rPr lang="en-US" sz="2900" spc="-53" dirty="0">
                <a:latin typeface="Arimo"/>
                <a:ea typeface="Arimo"/>
                <a:cs typeface="Arimo"/>
              </a:rPr>
              <a:t> 2025.</a:t>
            </a:r>
          </a:p>
          <a:p>
            <a:pPr marL="0">
              <a:lnSpc>
                <a:spcPts val="3726"/>
              </a:lnSpc>
              <a:spcBef>
                <a:spcPct val="0"/>
              </a:spcBef>
              <a:buClr>
                <a:srgbClr val="00B050"/>
              </a:buClr>
              <a:buFont typeface="Wingdings" pitchFamily="2" charset="2"/>
              <a:buChar char="ü"/>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thuốc</a:t>
            </a:r>
            <a:r>
              <a:rPr lang="en-US" sz="2900" spc="-53" dirty="0">
                <a:latin typeface="Arimo"/>
                <a:ea typeface="Arimo"/>
                <a:cs typeface="Arimo"/>
              </a:rPr>
              <a:t> </a:t>
            </a:r>
            <a:r>
              <a:rPr lang="en-US" sz="2900" spc="-53" dirty="0" err="1">
                <a:latin typeface="Arimo"/>
                <a:ea typeface="Arimo"/>
                <a:cs typeface="Arimo"/>
              </a:rPr>
              <a:t>thú</a:t>
            </a:r>
            <a:r>
              <a:rPr lang="en-US" sz="2900" spc="-53" dirty="0">
                <a:latin typeface="Arimo"/>
                <a:ea typeface="Arimo"/>
                <a:cs typeface="Arimo"/>
              </a:rPr>
              <a:t> y </a:t>
            </a:r>
            <a:r>
              <a:rPr lang="en-US" sz="2900" spc="-53" dirty="0" err="1">
                <a:latin typeface="Arimo"/>
                <a:ea typeface="Arimo"/>
                <a:cs typeface="Arimo"/>
              </a:rPr>
              <a:t>tại</a:t>
            </a:r>
            <a:r>
              <a:rPr lang="en-US" sz="2900" spc="-53" dirty="0">
                <a:latin typeface="Arimo"/>
                <a:ea typeface="Arimo"/>
                <a:cs typeface="Arimo"/>
              </a:rPr>
              <a:t> Bắc Giang </a:t>
            </a:r>
            <a:r>
              <a:rPr lang="en-US" sz="2900" spc="-53" dirty="0" err="1">
                <a:latin typeface="Arimo"/>
                <a:ea typeface="Arimo"/>
                <a:cs typeface="Arimo"/>
              </a:rPr>
              <a:t>năm</a:t>
            </a:r>
            <a:r>
              <a:rPr lang="en-US" sz="2900" spc="-53" dirty="0">
                <a:latin typeface="Arimo"/>
                <a:ea typeface="Arimo"/>
                <a:cs typeface="Arimo"/>
              </a:rPr>
              <a:t> 2023.</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thuốc</a:t>
            </a:r>
            <a:r>
              <a:rPr lang="en-US" sz="2900" spc="-53" dirty="0">
                <a:latin typeface="Arimo"/>
                <a:ea typeface="Arimo"/>
                <a:cs typeface="Arimo"/>
              </a:rPr>
              <a:t> </a:t>
            </a:r>
            <a:r>
              <a:rPr lang="en-US" sz="2900" spc="-53" dirty="0" err="1">
                <a:latin typeface="Arimo"/>
                <a:ea typeface="Arimo"/>
                <a:cs typeface="Arimo"/>
              </a:rPr>
              <a:t>bảo</a:t>
            </a:r>
            <a:r>
              <a:rPr lang="en-US" sz="2900" spc="-53" dirty="0">
                <a:latin typeface="Arimo"/>
                <a:ea typeface="Arimo"/>
                <a:cs typeface="Arimo"/>
              </a:rPr>
              <a:t> </a:t>
            </a:r>
            <a:r>
              <a:rPr lang="en-US" sz="2900" spc="-53" dirty="0" err="1">
                <a:latin typeface="Arimo"/>
                <a:ea typeface="Arimo"/>
                <a:cs typeface="Arimo"/>
              </a:rPr>
              <a:t>vệ</a:t>
            </a:r>
            <a:r>
              <a:rPr lang="en-US" sz="2900" spc="-53" dirty="0">
                <a:latin typeface="Arimo"/>
                <a:ea typeface="Arimo"/>
                <a:cs typeface="Arimo"/>
              </a:rPr>
              <a:t> </a:t>
            </a:r>
            <a:r>
              <a:rPr lang="en-US" sz="2900" spc="-53" dirty="0" err="1">
                <a:latin typeface="Arimo"/>
                <a:ea typeface="Arimo"/>
                <a:cs typeface="Arimo"/>
              </a:rPr>
              <a:t>thực</a:t>
            </a:r>
            <a:r>
              <a:rPr lang="en-US" sz="2900" spc="-53" dirty="0">
                <a:latin typeface="Arimo"/>
                <a:ea typeface="Arimo"/>
                <a:cs typeface="Arimo"/>
              </a:rPr>
              <a:t> </a:t>
            </a:r>
            <a:r>
              <a:rPr lang="en-US" sz="2900" spc="-53" dirty="0" err="1">
                <a:latin typeface="Arimo"/>
                <a:ea typeface="Arimo"/>
                <a:cs typeface="Arimo"/>
              </a:rPr>
              <a:t>vật</a:t>
            </a:r>
            <a:r>
              <a:rPr lang="en-US" sz="2900" spc="-53" dirty="0">
                <a:latin typeface="Arimo"/>
                <a:ea typeface="Arimo"/>
                <a:cs typeface="Arimo"/>
              </a:rPr>
              <a:t> </a:t>
            </a:r>
            <a:r>
              <a:rPr lang="en-US" sz="2900" spc="-53" dirty="0" err="1">
                <a:latin typeface="Arimo"/>
                <a:ea typeface="Arimo"/>
                <a:cs typeface="Arimo"/>
              </a:rPr>
              <a:t>tại</a:t>
            </a:r>
            <a:r>
              <a:rPr lang="en-US" sz="2900" spc="-53" dirty="0">
                <a:latin typeface="Arimo"/>
                <a:ea typeface="Arimo"/>
                <a:cs typeface="Arimo"/>
              </a:rPr>
              <a:t> Thanh </a:t>
            </a:r>
            <a:r>
              <a:rPr lang="en-US" sz="2900" spc="-53" dirty="0" err="1">
                <a:latin typeface="Arimo"/>
                <a:ea typeface="Arimo"/>
                <a:cs typeface="Arimo"/>
              </a:rPr>
              <a:t>Hóa</a:t>
            </a:r>
            <a:r>
              <a:rPr lang="en-US" sz="2900" spc="-53" dirty="0">
                <a:latin typeface="Arimo"/>
                <a:ea typeface="Arimo"/>
                <a:cs typeface="Arimo"/>
              </a:rPr>
              <a:t>.</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phân</a:t>
            </a:r>
            <a:r>
              <a:rPr lang="en-US" sz="2900" spc="-53" dirty="0">
                <a:latin typeface="Arimo"/>
                <a:ea typeface="Arimo"/>
                <a:cs typeface="Arimo"/>
              </a:rPr>
              <a:t> </a:t>
            </a:r>
            <a:r>
              <a:rPr lang="en-US" sz="2900" spc="-53" dirty="0" err="1">
                <a:latin typeface="Arimo"/>
                <a:ea typeface="Arimo"/>
                <a:cs typeface="Arimo"/>
              </a:rPr>
              <a:t>bón</a:t>
            </a:r>
            <a:r>
              <a:rPr lang="en-US" sz="2900" spc="-53" dirty="0">
                <a:latin typeface="Arimo"/>
                <a:ea typeface="Arimo"/>
                <a:cs typeface="Arimo"/>
              </a:rPr>
              <a:t> </a:t>
            </a:r>
            <a:r>
              <a:rPr lang="en-US" sz="2900" spc="-53" dirty="0" err="1">
                <a:latin typeface="Arimo"/>
                <a:ea typeface="Arimo"/>
                <a:cs typeface="Arimo"/>
              </a:rPr>
              <a:t>tại</a:t>
            </a:r>
            <a:r>
              <a:rPr lang="en-US" sz="2900" spc="-53" dirty="0">
                <a:latin typeface="Arimo"/>
                <a:ea typeface="Arimo"/>
                <a:cs typeface="Arimo"/>
              </a:rPr>
              <a:t> Nam Định.</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nhựa</a:t>
            </a:r>
            <a:r>
              <a:rPr lang="en-US" sz="2900" spc="-53" dirty="0">
                <a:latin typeface="Arimo"/>
                <a:ea typeface="Arimo"/>
                <a:cs typeface="Arimo"/>
              </a:rPr>
              <a:t> </a:t>
            </a:r>
            <a:r>
              <a:rPr lang="en-US" sz="2900" spc="-53" dirty="0" err="1">
                <a:latin typeface="Arimo"/>
                <a:ea typeface="Arimo"/>
                <a:cs typeface="Arimo"/>
              </a:rPr>
              <a:t>polime</a:t>
            </a:r>
            <a:r>
              <a:rPr lang="en-US" sz="2900" spc="-53" dirty="0">
                <a:latin typeface="Arimo"/>
                <a:ea typeface="Arimo"/>
                <a:cs typeface="Arimo"/>
              </a:rPr>
              <a:t> </a:t>
            </a:r>
            <a:r>
              <a:rPr lang="en-US" sz="2900" spc="-53" dirty="0" err="1">
                <a:latin typeface="Arimo"/>
                <a:ea typeface="Arimo"/>
                <a:cs typeface="Arimo"/>
              </a:rPr>
              <a:t>tại</a:t>
            </a:r>
            <a:r>
              <a:rPr lang="en-US" sz="2900" spc="-53" dirty="0">
                <a:latin typeface="Arimo"/>
                <a:ea typeface="Arimo"/>
                <a:cs typeface="Arimo"/>
              </a:rPr>
              <a:t> </a:t>
            </a:r>
            <a:r>
              <a:rPr lang="en-US" sz="2900" spc="-53" dirty="0" err="1">
                <a:latin typeface="Arimo"/>
                <a:ea typeface="Arimo"/>
                <a:cs typeface="Arimo"/>
              </a:rPr>
              <a:t>Hưng</a:t>
            </a:r>
            <a:r>
              <a:rPr lang="en-US" sz="2900" spc="-53" dirty="0">
                <a:latin typeface="Arimo"/>
                <a:ea typeface="Arimo"/>
                <a:cs typeface="Arimo"/>
              </a:rPr>
              <a:t> Yên.</a:t>
            </a:r>
          </a:p>
          <a:p>
            <a:pPr marL="0" indent="0">
              <a:lnSpc>
                <a:spcPts val="3726"/>
              </a:lnSpc>
              <a:spcBef>
                <a:spcPct val="0"/>
              </a:spcBef>
              <a:buClr>
                <a:srgbClr val="00B050"/>
              </a:buClr>
              <a:buNone/>
              <a:defRPr/>
            </a:pPr>
            <a:endParaRPr lang="en-US" sz="2900" spc="-53" dirty="0">
              <a:latin typeface="Arimo"/>
              <a:ea typeface="Arimo"/>
              <a:cs typeface="Arimo"/>
            </a:endParaRPr>
          </a:p>
          <a:p>
            <a:pPr marL="0" indent="0">
              <a:lnSpc>
                <a:spcPts val="3726"/>
              </a:lnSpc>
              <a:spcBef>
                <a:spcPct val="0"/>
              </a:spcBef>
              <a:buClr>
                <a:srgbClr val="00B050"/>
              </a:buClr>
              <a:buNone/>
              <a:defRPr/>
            </a:pPr>
            <a:r>
              <a:rPr lang="en-US" altLang="en-US" sz="2900" spc="-53" dirty="0">
                <a:latin typeface="Arimo"/>
                <a:ea typeface="Arimo"/>
                <a:cs typeface="Arimo"/>
              </a:rPr>
              <a:t>=&gt;&gt;&gt; </a:t>
            </a:r>
            <a:r>
              <a:rPr lang="en-US" altLang="en-US" sz="2900" spc="-53" dirty="0" err="1">
                <a:latin typeface="Arimo"/>
                <a:ea typeface="Arimo"/>
                <a:cs typeface="Arimo"/>
              </a:rPr>
              <a:t>Sự</a:t>
            </a:r>
            <a:r>
              <a:rPr lang="en-US" altLang="en-US" sz="2900" spc="-53" dirty="0">
                <a:latin typeface="Arimo"/>
                <a:ea typeface="Arimo"/>
                <a:cs typeface="Arimo"/>
              </a:rPr>
              <a:t> </a:t>
            </a:r>
            <a:r>
              <a:rPr lang="en-US" altLang="en-US" sz="2900" spc="-53" dirty="0" err="1">
                <a:latin typeface="Arimo"/>
                <a:ea typeface="Arimo"/>
                <a:cs typeface="Arimo"/>
              </a:rPr>
              <a:t>hiệu</a:t>
            </a:r>
            <a:r>
              <a:rPr lang="en-US" altLang="en-US" sz="2900" spc="-53" dirty="0">
                <a:latin typeface="Arimo"/>
                <a:ea typeface="Arimo"/>
                <a:cs typeface="Arimo"/>
              </a:rPr>
              <a:t> </a:t>
            </a:r>
            <a:r>
              <a:rPr lang="en-US" altLang="en-US" sz="2900" spc="-53" dirty="0" err="1">
                <a:latin typeface="Arimo"/>
                <a:ea typeface="Arimo"/>
                <a:cs typeface="Arimo"/>
              </a:rPr>
              <a:t>quả</a:t>
            </a:r>
            <a:r>
              <a:rPr lang="en-US" altLang="en-US" sz="2900" spc="-53" dirty="0">
                <a:latin typeface="Arimo"/>
                <a:ea typeface="Arimo"/>
                <a:cs typeface="Arimo"/>
              </a:rPr>
              <a:t> </a:t>
            </a:r>
            <a:r>
              <a:rPr lang="en-US" altLang="en-US" sz="2900" spc="-53" dirty="0" err="1">
                <a:latin typeface="Arimo"/>
                <a:ea typeface="Arimo"/>
                <a:cs typeface="Arimo"/>
              </a:rPr>
              <a:t>và</a:t>
            </a:r>
            <a:r>
              <a:rPr lang="en-US" altLang="en-US" sz="2900" spc="-53" dirty="0">
                <a:latin typeface="Arimo"/>
                <a:ea typeface="Arimo"/>
                <a:cs typeface="Arimo"/>
              </a:rPr>
              <a:t> </a:t>
            </a:r>
            <a:r>
              <a:rPr lang="en-US" altLang="en-US" sz="2900" spc="-53" dirty="0" err="1">
                <a:latin typeface="Arimo"/>
                <a:ea typeface="Arimo"/>
                <a:cs typeface="Arimo"/>
              </a:rPr>
              <a:t>sản</a:t>
            </a:r>
            <a:r>
              <a:rPr lang="en-US" altLang="en-US" sz="2900" spc="-53" dirty="0">
                <a:latin typeface="Arimo"/>
                <a:ea typeface="Arimo"/>
                <a:cs typeface="Arimo"/>
              </a:rPr>
              <a:t> </a:t>
            </a:r>
            <a:r>
              <a:rPr lang="en-US" altLang="en-US" sz="2900" spc="-53" dirty="0" err="1">
                <a:latin typeface="Arimo"/>
                <a:ea typeface="Arimo"/>
                <a:cs typeface="Arimo"/>
              </a:rPr>
              <a:t>xuất</a:t>
            </a:r>
            <a:r>
              <a:rPr lang="en-US" altLang="en-US" sz="2900" spc="-53" dirty="0">
                <a:latin typeface="Arimo"/>
                <a:ea typeface="Arimo"/>
                <a:cs typeface="Arimo"/>
              </a:rPr>
              <a:t> </a:t>
            </a:r>
            <a:r>
              <a:rPr lang="en-US" altLang="en-US" sz="2900" spc="-53" dirty="0" err="1">
                <a:latin typeface="Arimo"/>
                <a:ea typeface="Arimo"/>
                <a:cs typeface="Arimo"/>
              </a:rPr>
              <a:t>số</a:t>
            </a:r>
            <a:r>
              <a:rPr lang="en-US" altLang="en-US" sz="2900" spc="-53" dirty="0">
                <a:latin typeface="Arimo"/>
                <a:ea typeface="Arimo"/>
                <a:cs typeface="Arimo"/>
              </a:rPr>
              <a:t> </a:t>
            </a:r>
            <a:r>
              <a:rPr lang="en-US" altLang="en-US" sz="2900" spc="-53" dirty="0" err="1">
                <a:latin typeface="Arimo"/>
                <a:ea typeface="Arimo"/>
                <a:cs typeface="Arimo"/>
              </a:rPr>
              <a:t>lượng</a:t>
            </a:r>
            <a:r>
              <a:rPr lang="en-US" altLang="en-US" sz="2900" spc="-53" dirty="0">
                <a:latin typeface="Arimo"/>
                <a:ea typeface="Arimo"/>
                <a:cs typeface="Arimo"/>
              </a:rPr>
              <a:t> </a:t>
            </a:r>
            <a:r>
              <a:rPr lang="en-US" altLang="en-US" sz="2900" spc="-53" dirty="0" err="1">
                <a:latin typeface="Arimo"/>
                <a:ea typeface="Arimo"/>
                <a:cs typeface="Arimo"/>
              </a:rPr>
              <a:t>lớn</a:t>
            </a:r>
            <a:r>
              <a:rPr lang="en-US" altLang="en-US" sz="2900" spc="-53" dirty="0">
                <a:latin typeface="Arimo"/>
                <a:ea typeface="Arimo"/>
                <a:cs typeface="Arimo"/>
              </a:rPr>
              <a:t> </a:t>
            </a:r>
            <a:r>
              <a:rPr lang="en-US" altLang="en-US" sz="2900" spc="-53" dirty="0" err="1">
                <a:latin typeface="Arimo"/>
                <a:ea typeface="Arimo"/>
                <a:cs typeface="Arimo"/>
              </a:rPr>
              <a:t>là</a:t>
            </a:r>
            <a:r>
              <a:rPr lang="en-US" altLang="en-US" sz="2900" spc="-53" dirty="0">
                <a:latin typeface="Arimo"/>
                <a:ea typeface="Arimo"/>
                <a:cs typeface="Arimo"/>
              </a:rPr>
              <a:t> </a:t>
            </a:r>
            <a:r>
              <a:rPr lang="en-US" altLang="en-US" sz="2900" spc="-53" dirty="0" err="1">
                <a:latin typeface="Arimo"/>
                <a:ea typeface="Arimo"/>
                <a:cs typeface="Arimo"/>
              </a:rPr>
              <a:t>cần</a:t>
            </a:r>
            <a:r>
              <a:rPr lang="en-US" altLang="en-US" sz="2900" spc="-53" dirty="0">
                <a:latin typeface="Arimo"/>
                <a:ea typeface="Arimo"/>
                <a:cs typeface="Arimo"/>
              </a:rPr>
              <a:t> </a:t>
            </a:r>
            <a:r>
              <a:rPr lang="en-US" altLang="en-US" sz="2900" spc="-53" dirty="0" err="1">
                <a:latin typeface="Arimo"/>
                <a:ea typeface="Arimo"/>
                <a:cs typeface="Arimo"/>
              </a:rPr>
              <a:t>thiết</a:t>
            </a:r>
            <a:r>
              <a:rPr lang="en-US" altLang="en-US" sz="2900" spc="-53" dirty="0">
                <a:latin typeface="Arimo"/>
                <a:ea typeface="Arimo"/>
                <a:cs typeface="Arimo"/>
              </a:rPr>
              <a:t> </a:t>
            </a:r>
            <a:r>
              <a:rPr lang="en-US" altLang="en-US" sz="2900" spc="-53" dirty="0" err="1">
                <a:latin typeface="Arimo"/>
                <a:ea typeface="Arimo"/>
                <a:cs typeface="Arimo"/>
              </a:rPr>
              <a:t>cho</a:t>
            </a:r>
            <a:r>
              <a:rPr lang="en-US" altLang="en-US" sz="2900" spc="-53" dirty="0">
                <a:latin typeface="Arimo"/>
                <a:ea typeface="Arimo"/>
                <a:cs typeface="Arimo"/>
              </a:rPr>
              <a:t> </a:t>
            </a:r>
            <a:r>
              <a:rPr lang="en-US" altLang="en-US" sz="2900" spc="-53" dirty="0" err="1">
                <a:latin typeface="Arimo"/>
                <a:ea typeface="Arimo"/>
                <a:cs typeface="Arimo"/>
              </a:rPr>
              <a:t>sự</a:t>
            </a:r>
            <a:r>
              <a:rPr lang="en-US" altLang="en-US" sz="2900" spc="-53" dirty="0">
                <a:latin typeface="Arimo"/>
                <a:ea typeface="Arimo"/>
                <a:cs typeface="Arimo"/>
              </a:rPr>
              <a:t> </a:t>
            </a:r>
            <a:r>
              <a:rPr lang="en-US" altLang="en-US" sz="2900" spc="-53" dirty="0" err="1">
                <a:latin typeface="Arimo"/>
                <a:ea typeface="Arimo"/>
                <a:cs typeface="Arimo"/>
              </a:rPr>
              <a:t>phát</a:t>
            </a:r>
            <a:r>
              <a:rPr lang="en-US" altLang="en-US" sz="2900" spc="-53" dirty="0">
                <a:latin typeface="Arimo"/>
                <a:ea typeface="Arimo"/>
                <a:cs typeface="Arimo"/>
              </a:rPr>
              <a:t> </a:t>
            </a:r>
            <a:r>
              <a:rPr lang="en-US" altLang="en-US" sz="2900" spc="-53" dirty="0" err="1">
                <a:latin typeface="Arimo"/>
                <a:ea typeface="Arimo"/>
                <a:cs typeface="Arimo"/>
              </a:rPr>
              <a:t>triển</a:t>
            </a:r>
            <a:r>
              <a:rPr lang="en-US" altLang="en-US" sz="2900" spc="-53" dirty="0">
                <a:latin typeface="Arimo"/>
                <a:ea typeface="Arimo"/>
                <a:cs typeface="Arimo"/>
              </a:rPr>
              <a:t> </a:t>
            </a:r>
            <a:r>
              <a:rPr lang="en-US" altLang="en-US" sz="2900" spc="-53" dirty="0" err="1">
                <a:latin typeface="Arimo"/>
                <a:ea typeface="Arimo"/>
                <a:cs typeface="Arimo"/>
              </a:rPr>
              <a:t>và</a:t>
            </a:r>
            <a:r>
              <a:rPr lang="en-US" altLang="en-US" sz="2900" spc="-53" dirty="0">
                <a:latin typeface="Arimo"/>
                <a:ea typeface="Arimo"/>
                <a:cs typeface="Arimo"/>
              </a:rPr>
              <a:t> </a:t>
            </a:r>
            <a:r>
              <a:rPr lang="en-US" altLang="en-US" sz="2900" spc="-53" dirty="0" err="1">
                <a:latin typeface="Arimo"/>
                <a:ea typeface="Arimo"/>
                <a:cs typeface="Arimo"/>
              </a:rPr>
              <a:t>tiếp</a:t>
            </a:r>
            <a:r>
              <a:rPr lang="en-US" altLang="en-US" sz="2900" spc="-53" dirty="0">
                <a:latin typeface="Arimo"/>
                <a:ea typeface="Arimo"/>
                <a:cs typeface="Arimo"/>
              </a:rPr>
              <a:t> </a:t>
            </a:r>
            <a:r>
              <a:rPr lang="en-US" altLang="en-US" sz="2900" spc="-53" dirty="0" err="1">
                <a:latin typeface="Arimo"/>
                <a:ea typeface="Arimo"/>
                <a:cs typeface="Arimo"/>
              </a:rPr>
              <a:t>tục</a:t>
            </a:r>
            <a:r>
              <a:rPr lang="en-US" altLang="en-US" sz="2900" spc="-53" dirty="0">
                <a:latin typeface="Arimo"/>
                <a:ea typeface="Arimo"/>
                <a:cs typeface="Arimo"/>
              </a:rPr>
              <a:t> </a:t>
            </a:r>
            <a:r>
              <a:rPr lang="en-US" altLang="en-US" sz="2900" spc="-53" dirty="0" err="1">
                <a:latin typeface="Arimo"/>
                <a:ea typeface="Arimo"/>
                <a:cs typeface="Arimo"/>
              </a:rPr>
              <a:t>hơn</a:t>
            </a:r>
            <a:r>
              <a:rPr lang="en-US" altLang="en-US" sz="2900" spc="-53" dirty="0">
                <a:latin typeface="Arimo"/>
                <a:ea typeface="Arimo"/>
                <a:cs typeface="Arimo"/>
              </a:rPr>
              <a:t> </a:t>
            </a:r>
            <a:r>
              <a:rPr lang="en-US" altLang="en-US" sz="2900" spc="-53" dirty="0" err="1">
                <a:latin typeface="Arimo"/>
                <a:ea typeface="Arimo"/>
                <a:cs typeface="Arimo"/>
              </a:rPr>
              <a:t>nữa</a:t>
            </a:r>
            <a:endParaRPr lang="en-US" altLang="en-US" sz="2900" spc="-53" dirty="0">
              <a:latin typeface="Arimo"/>
              <a:ea typeface="Arimo"/>
              <a:cs typeface="Arimo"/>
            </a:endParaRPr>
          </a:p>
          <a:p>
            <a:pPr marL="0" indent="0">
              <a:buClr>
                <a:srgbClr val="00B050"/>
              </a:buClr>
              <a:buNone/>
              <a:defRPr/>
            </a:pPr>
            <a:endParaRPr lang="en-US"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nSpc>
                <a:spcPts val="3726"/>
              </a:lnSpc>
              <a:spcBef>
                <a:spcPct val="0"/>
              </a:spcBef>
              <a:buClr>
                <a:srgbClr val="00B050"/>
              </a:buClr>
              <a:buNone/>
              <a:defRPr/>
            </a:pPr>
            <a:endParaRPr lang="en-US" sz="2900" spc="-53" dirty="0">
              <a:latin typeface="Arimo"/>
              <a:ea typeface="Arimo"/>
              <a:cs typeface="Arimo"/>
            </a:endParaRPr>
          </a:p>
          <a:p>
            <a:pPr marL="0" indent="0">
              <a:buClr>
                <a:srgbClr val="00B050"/>
              </a:buClr>
              <a:buFont typeface="Arial" pitchFamily="34" charset="0"/>
              <a:buNone/>
              <a:defRPr/>
            </a:pPr>
            <a:endParaRPr lang="en-US" sz="2900" b="1" dirty="0">
              <a:solidFill>
                <a:srgbClr val="00B0F0"/>
              </a:solidFill>
              <a:ea typeface="ＭＳ Ｐゴシック" pitchFamily="34" charset="-128"/>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36162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021B6-6FD7-FF27-A038-9D838112C25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0FCB1CD-B6BA-862A-A6CA-41CDDFF1E2C8}"/>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07FCA464-3AB3-4E86-BE16-04C493F0656A}"/>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9B730B29-90E5-2DF5-72F5-D31AA58A62D8}"/>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B413238B-2D85-B36F-EB76-144193B816F7}"/>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C7C9F6C2-705F-7381-83F4-9964B6E3B0BD}"/>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A37A26D9-675B-9952-A61C-F9A1C1DC17DE}"/>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9FBC92DC-8768-D573-AF98-9CC048150C14}"/>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FB755BDE-1BAF-D0AF-47EA-5577CC8457BF}"/>
              </a:ext>
            </a:extLst>
          </p:cNvPr>
          <p:cNvSpPr txBox="1">
            <a:spLocks noChangeArrowheads="1"/>
          </p:cNvSpPr>
          <p:nvPr/>
        </p:nvSpPr>
        <p:spPr>
          <a:xfrm>
            <a:off x="1827314" y="22479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726"/>
              </a:lnSpc>
              <a:spcBef>
                <a:spcPct val="0"/>
              </a:spcBef>
              <a:buClr>
                <a:srgbClr val="00B050"/>
              </a:buClr>
              <a:buNone/>
              <a:defRPr/>
            </a:pPr>
            <a:r>
              <a:rPr lang="en-US" sz="2900" b="1" u="sng" spc="-53" dirty="0">
                <a:solidFill>
                  <a:srgbClr val="FF0000"/>
                </a:solidFill>
                <a:latin typeface="Arimo"/>
                <a:ea typeface="Arimo"/>
                <a:cs typeface="Arimo"/>
              </a:rPr>
              <a:t>Các </a:t>
            </a:r>
            <a:r>
              <a:rPr lang="en-US" sz="2900" b="1" u="sng" spc="-53" dirty="0" err="1">
                <a:solidFill>
                  <a:srgbClr val="FF0000"/>
                </a:solidFill>
                <a:latin typeface="Arimo"/>
                <a:ea typeface="Arimo"/>
                <a:cs typeface="Arimo"/>
              </a:rPr>
              <a:t>dự</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án</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lớn</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của</a:t>
            </a:r>
            <a:r>
              <a:rPr lang="en-US" sz="2900" b="1" u="sng" spc="-53" dirty="0">
                <a:solidFill>
                  <a:srgbClr val="FF0000"/>
                </a:solidFill>
                <a:latin typeface="Arimo"/>
                <a:ea typeface="Arimo"/>
                <a:cs typeface="Arimo"/>
              </a:rPr>
              <a:t> MGF:</a:t>
            </a:r>
            <a:r>
              <a:rPr lang="en-US" sz="2900" b="1" spc="-53" dirty="0">
                <a:solidFill>
                  <a:srgbClr val="FF0000"/>
                </a:solidFill>
                <a:latin typeface="Arimo"/>
                <a:ea typeface="Arimo"/>
                <a:cs typeface="Arimo"/>
              </a:rPr>
              <a:t> </a:t>
            </a:r>
            <a:r>
              <a:rPr lang="en-US" sz="2900" b="1" i="1" spc="-53" dirty="0" err="1">
                <a:latin typeface="Arimo"/>
                <a:ea typeface="Arimo"/>
                <a:cs typeface="Arimo"/>
              </a:rPr>
              <a:t>Năm</a:t>
            </a:r>
            <a:r>
              <a:rPr lang="en-US" sz="2900" b="1" i="1" spc="-53" dirty="0">
                <a:latin typeface="Arimo"/>
                <a:ea typeface="Arimo"/>
                <a:cs typeface="Arimo"/>
              </a:rPr>
              <a:t> 2026 - 2030 </a:t>
            </a:r>
          </a:p>
          <a:p>
            <a:pPr marL="0" indent="0">
              <a:lnSpc>
                <a:spcPts val="3726"/>
              </a:lnSpc>
              <a:spcBef>
                <a:spcPct val="0"/>
              </a:spcBef>
              <a:buClr>
                <a:srgbClr val="00B050"/>
              </a:buClr>
              <a:buNone/>
              <a:defRPr/>
            </a:pPr>
            <a:r>
              <a:rPr lang="en-US" sz="2900" b="1" i="1" spc="-53" dirty="0">
                <a:latin typeface="Arimo"/>
                <a:ea typeface="Arimo"/>
                <a:cs typeface="Arimo"/>
              </a:rPr>
              <a:t>	</a:t>
            </a:r>
          </a:p>
          <a:p>
            <a:pPr marL="0">
              <a:lnSpc>
                <a:spcPts val="3726"/>
              </a:lnSpc>
              <a:spcBef>
                <a:spcPct val="0"/>
              </a:spcBef>
              <a:buClr>
                <a:srgbClr val="00B050"/>
              </a:buClr>
              <a:buFont typeface="Wingdings" pitchFamily="2" charset="2"/>
              <a:buChar char="ü"/>
              <a:defRPr/>
            </a:pPr>
            <a:r>
              <a:rPr lang="en-US" sz="2900" spc="-53" dirty="0" err="1">
                <a:latin typeface="Arimo"/>
                <a:ea typeface="Arimo"/>
                <a:cs typeface="Arimo"/>
              </a:rPr>
              <a:t>Xây</a:t>
            </a:r>
            <a:r>
              <a:rPr lang="en-US" sz="2900" spc="-53" dirty="0">
                <a:latin typeface="Arimo"/>
                <a:ea typeface="Arimo"/>
                <a:cs typeface="Arimo"/>
              </a:rPr>
              <a:t> </a:t>
            </a:r>
            <a:r>
              <a:rPr lang="en-US" sz="2900" spc="-53" dirty="0" err="1">
                <a:latin typeface="Arimo"/>
                <a:ea typeface="Arimo"/>
                <a:cs typeface="Arimo"/>
              </a:rPr>
              <a:t>dựng</a:t>
            </a:r>
            <a:r>
              <a:rPr lang="en-US" sz="2900" spc="-53" dirty="0">
                <a:latin typeface="Arimo"/>
                <a:ea typeface="Arimo"/>
                <a:cs typeface="Arimo"/>
              </a:rPr>
              <a:t> </a:t>
            </a:r>
            <a:r>
              <a:rPr lang="en-US" sz="2900" spc="-53" dirty="0" err="1">
                <a:latin typeface="Arimo"/>
                <a:ea typeface="Arimo"/>
                <a:cs typeface="Arimo"/>
              </a:rPr>
              <a:t>nhà</a:t>
            </a:r>
            <a:r>
              <a:rPr lang="en-US" sz="2900" spc="-53" dirty="0">
                <a:latin typeface="Arimo"/>
                <a:ea typeface="Arimo"/>
                <a:cs typeface="Arimo"/>
              </a:rPr>
              <a:t> </a:t>
            </a:r>
            <a:r>
              <a:rPr lang="en-US" sz="2900" spc="-53" dirty="0" err="1">
                <a:latin typeface="Arimo"/>
                <a:ea typeface="Arimo"/>
                <a:cs typeface="Arimo"/>
              </a:rPr>
              <a:t>máy</a:t>
            </a:r>
            <a:r>
              <a:rPr lang="en-US" sz="2900" spc="-53" dirty="0">
                <a:latin typeface="Arimo"/>
                <a:ea typeface="Arimo"/>
                <a:cs typeface="Arimo"/>
              </a:rPr>
              <a:t> </a:t>
            </a:r>
            <a:r>
              <a:rPr lang="en-US" sz="2900" spc="-53" dirty="0" err="1">
                <a:latin typeface="Arimo"/>
                <a:ea typeface="Arimo"/>
                <a:cs typeface="Arimo"/>
              </a:rPr>
              <a:t>mới</a:t>
            </a:r>
            <a:r>
              <a:rPr lang="en-US" sz="2900" spc="-53" dirty="0">
                <a:latin typeface="Arimo"/>
                <a:ea typeface="Arimo"/>
                <a:cs typeface="Arimo"/>
              </a:rPr>
              <a:t>: Công </a:t>
            </a:r>
            <a:r>
              <a:rPr lang="en-US" sz="2900" spc="-53" dirty="0" err="1">
                <a:latin typeface="Arimo"/>
                <a:ea typeface="Arimo"/>
                <a:cs typeface="Arimo"/>
              </a:rPr>
              <a:t>suất</a:t>
            </a:r>
            <a:r>
              <a:rPr lang="en-US" sz="2900" spc="-53" dirty="0">
                <a:latin typeface="Arimo"/>
                <a:ea typeface="Arimo"/>
                <a:cs typeface="Arimo"/>
              </a:rPr>
              <a:t> 25.000 </a:t>
            </a:r>
            <a:r>
              <a:rPr lang="en-US" sz="2900" spc="-53" dirty="0" err="1">
                <a:latin typeface="Arimo"/>
                <a:ea typeface="Arimo"/>
                <a:cs typeface="Arimo"/>
              </a:rPr>
              <a:t>tấn</a:t>
            </a:r>
            <a:r>
              <a:rPr lang="en-US" sz="2900" spc="-53" dirty="0">
                <a:latin typeface="Arimo"/>
                <a:ea typeface="Arimo"/>
                <a:cs typeface="Arimo"/>
              </a:rPr>
              <a:t>/</a:t>
            </a:r>
            <a:r>
              <a:rPr lang="en-US" sz="2900" spc="-53" dirty="0" err="1">
                <a:latin typeface="Arimo"/>
                <a:ea typeface="Arimo"/>
                <a:cs typeface="Arimo"/>
              </a:rPr>
              <a:t>tháng</a:t>
            </a:r>
            <a:r>
              <a:rPr lang="en-US" sz="2900" spc="-53" dirty="0">
                <a:latin typeface="Arimo"/>
                <a:ea typeface="Arimo"/>
                <a:cs typeface="Arimo"/>
              </a:rPr>
              <a:t>.</a:t>
            </a:r>
          </a:p>
          <a:p>
            <a:pPr marL="0" indent="0">
              <a:lnSpc>
                <a:spcPts val="3726"/>
              </a:lnSpc>
              <a:spcBef>
                <a:spcPct val="0"/>
              </a:spcBef>
              <a:buClr>
                <a:srgbClr val="00B050"/>
              </a:buClr>
              <a:buNone/>
              <a:defRPr/>
            </a:pPr>
            <a:endParaRPr lang="vi-VN"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lượng</a:t>
            </a:r>
            <a:r>
              <a:rPr lang="en-US" sz="2900" spc="-53" dirty="0">
                <a:latin typeface="Arimo"/>
                <a:ea typeface="Arimo"/>
                <a:cs typeface="Arimo"/>
              </a:rPr>
              <a:t> </a:t>
            </a:r>
            <a:r>
              <a:rPr lang="en-US" sz="2900" spc="-53" dirty="0" err="1">
                <a:latin typeface="Arimo"/>
                <a:ea typeface="Arimo"/>
                <a:cs typeface="Arimo"/>
              </a:rPr>
              <a:t>bán</a:t>
            </a:r>
            <a:r>
              <a:rPr lang="en-US" sz="2900" spc="-53" dirty="0">
                <a:latin typeface="Arimo"/>
                <a:ea typeface="Arimo"/>
                <a:cs typeface="Arimo"/>
              </a:rPr>
              <a:t> </a:t>
            </a:r>
            <a:r>
              <a:rPr lang="en-US" sz="2900" spc="-53" dirty="0" err="1">
                <a:latin typeface="Arimo"/>
                <a:ea typeface="Arimo"/>
                <a:cs typeface="Arimo"/>
              </a:rPr>
              <a:t>hàng</a:t>
            </a:r>
            <a:r>
              <a:rPr lang="en-US" sz="2900" spc="-53" dirty="0">
                <a:latin typeface="Arimo"/>
                <a:ea typeface="Arimo"/>
                <a:cs typeface="Arimo"/>
              </a:rPr>
              <a:t>: 20.000 - 22.000 </a:t>
            </a:r>
            <a:r>
              <a:rPr lang="en-US" sz="2900" spc="-53" dirty="0" err="1">
                <a:latin typeface="Arimo"/>
                <a:ea typeface="Arimo"/>
                <a:cs typeface="Arimo"/>
              </a:rPr>
              <a:t>tấn</a:t>
            </a:r>
            <a:r>
              <a:rPr lang="en-US" sz="2900" spc="-53" dirty="0">
                <a:latin typeface="Arimo"/>
                <a:ea typeface="Arimo"/>
                <a:cs typeface="Arimo"/>
              </a:rPr>
              <a:t>/</a:t>
            </a:r>
            <a:r>
              <a:rPr lang="en-US" sz="2900" spc="-53" dirty="0" err="1">
                <a:latin typeface="Arimo"/>
                <a:ea typeface="Arimo"/>
                <a:cs typeface="Arimo"/>
              </a:rPr>
              <a:t>tháng</a:t>
            </a:r>
            <a:r>
              <a:rPr lang="en-US" sz="2900" spc="-53" dirty="0">
                <a:latin typeface="Arimo"/>
                <a:ea typeface="Arimo"/>
                <a:cs typeface="Arimo"/>
              </a:rPr>
              <a:t>. </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err="1">
                <a:latin typeface="Arimo"/>
                <a:ea typeface="Arimo"/>
                <a:cs typeface="Arimo"/>
              </a:rPr>
              <a:t>Hệ</a:t>
            </a:r>
            <a:r>
              <a:rPr lang="en-US" sz="2900" spc="-53" dirty="0">
                <a:latin typeface="Arimo"/>
                <a:ea typeface="Arimo"/>
                <a:cs typeface="Arimo"/>
              </a:rPr>
              <a:t> </a:t>
            </a:r>
            <a:r>
              <a:rPr lang="en-US" sz="2900" spc="-53" dirty="0" err="1">
                <a:latin typeface="Arimo"/>
                <a:ea typeface="Arimo"/>
                <a:cs typeface="Arimo"/>
              </a:rPr>
              <a:t>thống</a:t>
            </a:r>
            <a:r>
              <a:rPr lang="en-US" sz="2900" spc="-53" dirty="0">
                <a:latin typeface="Arimo"/>
                <a:ea typeface="Arimo"/>
                <a:cs typeface="Arimo"/>
              </a:rPr>
              <a:t> </a:t>
            </a:r>
            <a:r>
              <a:rPr lang="en-US" sz="2900" spc="-53" dirty="0" err="1">
                <a:latin typeface="Arimo"/>
                <a:ea typeface="Arimo"/>
                <a:cs typeface="Arimo"/>
              </a:rPr>
              <a:t>trại</a:t>
            </a:r>
            <a:r>
              <a:rPr lang="en-US" sz="2900" spc="-53" dirty="0">
                <a:latin typeface="Arimo"/>
                <a:ea typeface="Arimo"/>
                <a:cs typeface="Arimo"/>
              </a:rPr>
              <a:t> </a:t>
            </a:r>
            <a:r>
              <a:rPr lang="en-US" sz="2900" spc="-53" dirty="0" err="1">
                <a:latin typeface="Arimo"/>
                <a:ea typeface="Arimo"/>
                <a:cs typeface="Arimo"/>
              </a:rPr>
              <a:t>nội</a:t>
            </a:r>
            <a:r>
              <a:rPr lang="en-US" sz="2900" spc="-53" dirty="0">
                <a:latin typeface="Arimo"/>
                <a:ea typeface="Arimo"/>
                <a:cs typeface="Arimo"/>
              </a:rPr>
              <a:t> </a:t>
            </a:r>
            <a:r>
              <a:rPr lang="en-US" sz="2900" spc="-53" dirty="0" err="1">
                <a:latin typeface="Arimo"/>
                <a:ea typeface="Arimo"/>
                <a:cs typeface="Arimo"/>
              </a:rPr>
              <a:t>bộ</a:t>
            </a:r>
            <a:r>
              <a:rPr lang="en-US" sz="2900" spc="-53" dirty="0">
                <a:latin typeface="Arimo"/>
                <a:ea typeface="Arimo"/>
                <a:cs typeface="Arimo"/>
              </a:rPr>
              <a:t>: 10.000 </a:t>
            </a:r>
            <a:r>
              <a:rPr lang="en-US" sz="2900" spc="-53" dirty="0" err="1">
                <a:latin typeface="Arimo"/>
                <a:ea typeface="Arimo"/>
                <a:cs typeface="Arimo"/>
              </a:rPr>
              <a:t>heo</a:t>
            </a:r>
            <a:r>
              <a:rPr lang="en-US" sz="2900" spc="-53" dirty="0">
                <a:latin typeface="Arimo"/>
                <a:ea typeface="Arimo"/>
                <a:cs typeface="Arimo"/>
              </a:rPr>
              <a:t> </a:t>
            </a:r>
            <a:r>
              <a:rPr lang="en-US" sz="2900" spc="-53" dirty="0" err="1">
                <a:latin typeface="Arimo"/>
                <a:ea typeface="Arimo"/>
                <a:cs typeface="Arimo"/>
              </a:rPr>
              <a:t>nái</a:t>
            </a:r>
            <a:r>
              <a:rPr lang="en-US" sz="2900" spc="-53" dirty="0">
                <a:latin typeface="Arimo"/>
                <a:ea typeface="Arimo"/>
                <a:cs typeface="Arimo"/>
              </a:rPr>
              <a:t> + 100.000 </a:t>
            </a:r>
            <a:r>
              <a:rPr lang="en-US" sz="2900" spc="-53" dirty="0" err="1">
                <a:latin typeface="Arimo"/>
                <a:ea typeface="Arimo"/>
                <a:cs typeface="Arimo"/>
              </a:rPr>
              <a:t>heo</a:t>
            </a:r>
            <a:r>
              <a:rPr lang="en-US" sz="2900" spc="-53" dirty="0">
                <a:latin typeface="Arimo"/>
                <a:ea typeface="Arimo"/>
                <a:cs typeface="Arimo"/>
              </a:rPr>
              <a:t> </a:t>
            </a:r>
            <a:r>
              <a:rPr lang="en-US" sz="2900" spc="-53" dirty="0" err="1">
                <a:latin typeface="Arimo"/>
                <a:ea typeface="Arimo"/>
                <a:cs typeface="Arimo"/>
              </a:rPr>
              <a:t>thịt</a:t>
            </a:r>
            <a:r>
              <a:rPr lang="en-US" sz="2900" spc="-53" dirty="0">
                <a:latin typeface="Arimo"/>
                <a:ea typeface="Arimo"/>
                <a:cs typeface="Arimo"/>
              </a:rPr>
              <a:t>.</a:t>
            </a:r>
          </a:p>
          <a:p>
            <a:pPr marL="0" indent="0">
              <a:lnSpc>
                <a:spcPts val="3726"/>
              </a:lnSpc>
              <a:spcBef>
                <a:spcPct val="0"/>
              </a:spcBef>
              <a:buClr>
                <a:srgbClr val="00B050"/>
              </a:buClr>
              <a:buNone/>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gà</a:t>
            </a:r>
            <a:r>
              <a:rPr lang="en-US" sz="2900" spc="-53" dirty="0">
                <a:latin typeface="Arimo"/>
                <a:ea typeface="Arimo"/>
                <a:cs typeface="Arimo"/>
              </a:rPr>
              <a:t> </a:t>
            </a:r>
            <a:r>
              <a:rPr lang="en-US" sz="2900" spc="-53" dirty="0" err="1">
                <a:latin typeface="Arimo"/>
                <a:ea typeface="Arimo"/>
                <a:cs typeface="Arimo"/>
              </a:rPr>
              <a:t>giống</a:t>
            </a:r>
            <a:r>
              <a:rPr lang="en-US" sz="2900" spc="-53" dirty="0">
                <a:latin typeface="Arimo"/>
                <a:ea typeface="Arimo"/>
                <a:cs typeface="Arimo"/>
              </a:rPr>
              <a:t> </a:t>
            </a:r>
            <a:r>
              <a:rPr lang="en-US" sz="2900" spc="-53" dirty="0" err="1">
                <a:latin typeface="Arimo"/>
                <a:ea typeface="Arimo"/>
                <a:cs typeface="Arimo"/>
              </a:rPr>
              <a:t>số</a:t>
            </a:r>
            <a:r>
              <a:rPr lang="en-US" sz="2900" spc="-53" dirty="0">
                <a:latin typeface="Arimo"/>
                <a:ea typeface="Arimo"/>
                <a:cs typeface="Arimo"/>
              </a:rPr>
              <a:t> </a:t>
            </a:r>
            <a:r>
              <a:rPr lang="en-US" sz="2900" spc="-53" dirty="0" err="1">
                <a:latin typeface="Arimo"/>
                <a:ea typeface="Arimo"/>
                <a:cs typeface="Arimo"/>
              </a:rPr>
              <a:t>lượng</a:t>
            </a:r>
            <a:r>
              <a:rPr lang="en-US" sz="2900" spc="-53" dirty="0">
                <a:latin typeface="Arimo"/>
                <a:ea typeface="Arimo"/>
                <a:cs typeface="Arimo"/>
              </a:rPr>
              <a:t> 100.000 con/</a:t>
            </a:r>
            <a:r>
              <a:rPr lang="en-US" sz="2900" spc="-53" dirty="0" err="1">
                <a:latin typeface="Arimo"/>
                <a:ea typeface="Arimo"/>
                <a:cs typeface="Arimo"/>
              </a:rPr>
              <a:t>tháng</a:t>
            </a:r>
            <a:r>
              <a:rPr lang="en-US" sz="2900" spc="-53" dirty="0">
                <a:latin typeface="Arimo"/>
                <a:ea typeface="Arimo"/>
                <a:cs typeface="Arimo"/>
              </a:rPr>
              <a:t>.</a:t>
            </a:r>
          </a:p>
          <a:p>
            <a:pPr marL="0">
              <a:lnSpc>
                <a:spcPts val="3726"/>
              </a:lnSpc>
              <a:spcBef>
                <a:spcPct val="0"/>
              </a:spcBef>
              <a:buClr>
                <a:srgbClr val="00B050"/>
              </a:buClr>
              <a:buFont typeface="Wingdings" pitchFamily="2" charset="2"/>
              <a:buChar char="ü"/>
              <a:defRPr/>
            </a:pPr>
            <a:endParaRPr lang="en-US" sz="2900" spc="-53" dirty="0">
              <a:latin typeface="Arimo"/>
              <a:ea typeface="Arimo"/>
              <a:cs typeface="Arimo"/>
            </a:endParaRPr>
          </a:p>
          <a:p>
            <a:pPr marL="0">
              <a:lnSpc>
                <a:spcPts val="3726"/>
              </a:lnSpc>
              <a:spcBef>
                <a:spcPct val="0"/>
              </a:spcBef>
              <a:buClr>
                <a:srgbClr val="00B050"/>
              </a:buClr>
              <a:buFont typeface="Wingdings" pitchFamily="2" charset="2"/>
              <a:buChar char="ü"/>
              <a:defRPr/>
            </a:pPr>
            <a:r>
              <a:rPr lang="en-US" sz="2900" spc="-53" dirty="0" err="1">
                <a:latin typeface="Arimo"/>
                <a:ea typeface="Arimo"/>
                <a:cs typeface="Arimo"/>
              </a:rPr>
              <a:t>Năm</a:t>
            </a:r>
            <a:r>
              <a:rPr lang="en-US" sz="2900" spc="-53" dirty="0">
                <a:latin typeface="Arimo"/>
                <a:ea typeface="Arimo"/>
                <a:cs typeface="Arimo"/>
              </a:rPr>
              <a:t> 2028 </a:t>
            </a:r>
            <a:r>
              <a:rPr lang="en-US" sz="2900" spc="-53" dirty="0" err="1">
                <a:latin typeface="Arimo"/>
                <a:ea typeface="Arimo"/>
                <a:cs typeface="Arimo"/>
              </a:rPr>
              <a:t>tiến</a:t>
            </a:r>
            <a:r>
              <a:rPr lang="en-US" sz="2900" spc="-53" dirty="0">
                <a:latin typeface="Arimo"/>
                <a:ea typeface="Arimo"/>
                <a:cs typeface="Arimo"/>
              </a:rPr>
              <a:t> </a:t>
            </a:r>
            <a:r>
              <a:rPr lang="en-US" sz="2900" spc="-53" dirty="0" err="1">
                <a:latin typeface="Arimo"/>
                <a:ea typeface="Arimo"/>
                <a:cs typeface="Arimo"/>
              </a:rPr>
              <a:t>hành</a:t>
            </a:r>
            <a:r>
              <a:rPr lang="en-US" sz="2900" spc="-53" dirty="0">
                <a:latin typeface="Arimo"/>
                <a:ea typeface="Arimo"/>
                <a:cs typeface="Arimo"/>
              </a:rPr>
              <a:t> </a:t>
            </a:r>
            <a:r>
              <a:rPr lang="en-US" sz="2900" spc="-53" dirty="0" err="1">
                <a:latin typeface="Arimo"/>
                <a:ea typeface="Arimo"/>
                <a:cs typeface="Arimo"/>
              </a:rPr>
              <a:t>cổ</a:t>
            </a:r>
            <a:r>
              <a:rPr lang="en-US" sz="2900" spc="-53" dirty="0">
                <a:latin typeface="Arimo"/>
                <a:ea typeface="Arimo"/>
                <a:cs typeface="Arimo"/>
              </a:rPr>
              <a:t> </a:t>
            </a:r>
            <a:r>
              <a:rPr lang="en-US" sz="2900" spc="-53" dirty="0" err="1">
                <a:latin typeface="Arimo"/>
                <a:ea typeface="Arimo"/>
                <a:cs typeface="Arimo"/>
              </a:rPr>
              <a:t>phần</a:t>
            </a:r>
            <a:r>
              <a:rPr lang="en-US" sz="2900" spc="-53" dirty="0">
                <a:latin typeface="Arimo"/>
                <a:ea typeface="Arimo"/>
                <a:cs typeface="Arimo"/>
              </a:rPr>
              <a:t> </a:t>
            </a:r>
            <a:r>
              <a:rPr lang="en-US" sz="2900" spc="-53" dirty="0" err="1">
                <a:latin typeface="Arimo"/>
                <a:ea typeface="Arimo"/>
                <a:cs typeface="Arimo"/>
              </a:rPr>
              <a:t>hóa</a:t>
            </a:r>
            <a:r>
              <a:rPr lang="en-US" sz="2900" spc="-53" dirty="0">
                <a:latin typeface="Arimo"/>
                <a:ea typeface="Arimo"/>
                <a:cs typeface="Arimo"/>
              </a:rPr>
              <a:t> </a:t>
            </a:r>
            <a:r>
              <a:rPr lang="en-US" sz="2900" spc="-53" dirty="0" err="1">
                <a:latin typeface="Arimo"/>
                <a:ea typeface="Arimo"/>
                <a:cs typeface="Arimo"/>
              </a:rPr>
              <a:t>doanh</a:t>
            </a:r>
            <a:r>
              <a:rPr lang="en-US" sz="2900" spc="-53" dirty="0">
                <a:latin typeface="Arimo"/>
                <a:ea typeface="Arimo"/>
                <a:cs typeface="Arimo"/>
              </a:rPr>
              <a:t> </a:t>
            </a:r>
            <a:r>
              <a:rPr lang="en-US" sz="2900" spc="-53" dirty="0" err="1">
                <a:latin typeface="Arimo"/>
                <a:ea typeface="Arimo"/>
                <a:cs typeface="Arimo"/>
              </a:rPr>
              <a:t>nghiệp</a:t>
            </a:r>
            <a:r>
              <a:rPr lang="en-US" sz="2900" spc="-53" dirty="0">
                <a:latin typeface="Arimo"/>
                <a:ea typeface="Arimo"/>
                <a:cs typeface="Arimo"/>
              </a:rPr>
              <a:t>.</a:t>
            </a:r>
          </a:p>
          <a:p>
            <a:pPr marL="0" indent="0">
              <a:buClr>
                <a:srgbClr val="00B050"/>
              </a:buClr>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buClr>
                <a:srgbClr val="00B050"/>
              </a:buClr>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buClr>
                <a:srgbClr val="00B050"/>
              </a:buClr>
              <a:buFont typeface="Arial" pitchFamily="34" charset="0"/>
              <a:buNone/>
              <a:defRPr/>
            </a:pPr>
            <a:endParaRPr lang="en-US" sz="2900" b="1" dirty="0">
              <a:solidFill>
                <a:srgbClr val="00B0F0"/>
              </a:solidFill>
              <a:ea typeface="ＭＳ Ｐゴシック" pitchFamily="34" charset="-128"/>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793779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1D559-4E10-6680-87E2-4E5E60298C9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58CA2A2-3040-4E8A-743A-DE4A8F352023}"/>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5943613C-0CC8-8A61-8B1D-4F1D10E25F9C}"/>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FC997304-33A8-1429-24EA-137F1E8B5544}"/>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1CC38B67-B5EA-E5C1-27E3-CA4E088F5DC0}"/>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3B84908F-C650-DCD8-62B7-E7FCC03802F1}"/>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7D9618DB-3EE9-9429-739F-E3054703E182}"/>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D412A7C4-86B6-9065-949E-F4E95FD6C423}"/>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4417860B-CC0E-2534-8FE6-9DEDC3B9D22B}"/>
              </a:ext>
            </a:extLst>
          </p:cNvPr>
          <p:cNvSpPr txBox="1">
            <a:spLocks noChangeArrowheads="1"/>
          </p:cNvSpPr>
          <p:nvPr/>
        </p:nvSpPr>
        <p:spPr>
          <a:xfrm>
            <a:off x="1827314" y="1885210"/>
            <a:ext cx="16460686" cy="836369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726"/>
              </a:lnSpc>
              <a:spcBef>
                <a:spcPct val="0"/>
              </a:spcBef>
              <a:buClr>
                <a:srgbClr val="00B050"/>
              </a:buClr>
              <a:buNone/>
              <a:defRPr/>
            </a:pPr>
            <a:r>
              <a:rPr lang="en-US" sz="2900" b="1" u="sng" spc="-53" dirty="0">
                <a:solidFill>
                  <a:srgbClr val="FF0000"/>
                </a:solidFill>
                <a:latin typeface="Arimo"/>
                <a:ea typeface="Arimo"/>
                <a:cs typeface="Arimo"/>
              </a:rPr>
              <a:t>MGF </a:t>
            </a:r>
            <a:r>
              <a:rPr lang="en-US" sz="2900" b="1" u="sng" spc="-53" dirty="0" err="1">
                <a:solidFill>
                  <a:srgbClr val="FF0000"/>
                </a:solidFill>
                <a:latin typeface="Arimo"/>
                <a:ea typeface="Arimo"/>
                <a:cs typeface="Arimo"/>
              </a:rPr>
              <a:t>sản</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xuất</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thức</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ăn</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chăn</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nuôi</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chất</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lượng</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cao</a:t>
            </a:r>
            <a:r>
              <a:rPr lang="en-US" sz="2900" b="1" u="sng" spc="-53" dirty="0">
                <a:solidFill>
                  <a:srgbClr val="FF0000"/>
                </a:solidFill>
                <a:latin typeface="Arimo"/>
                <a:ea typeface="Arimo"/>
                <a:cs typeface="Arimo"/>
              </a:rPr>
              <a:t>:</a:t>
            </a:r>
          </a:p>
          <a:p>
            <a:pPr marL="0" indent="0">
              <a:lnSpc>
                <a:spcPts val="3726"/>
              </a:lnSpc>
              <a:spcBef>
                <a:spcPct val="0"/>
              </a:spcBef>
              <a:buClr>
                <a:srgbClr val="00B050"/>
              </a:buClr>
              <a:buNone/>
              <a:defRPr/>
            </a:pPr>
            <a:endParaRPr lang="en-US" sz="2900" b="1" u="sng" spc="-53" dirty="0">
              <a:solidFill>
                <a:srgbClr val="FF0000"/>
              </a:solidFill>
              <a:latin typeface="Arimo"/>
              <a:ea typeface="Arimo"/>
              <a:cs typeface="Arimo"/>
            </a:endParaRPr>
          </a:p>
          <a:p>
            <a:pPr marL="0">
              <a:buClr>
                <a:srgbClr val="00B050"/>
              </a:buClr>
              <a:buFont typeface="Wingdings" pitchFamily="2" charset="2"/>
              <a:buChar char="ü"/>
              <a:defRPr/>
            </a:pPr>
            <a:r>
              <a:rPr lang="en-US" sz="2900" spc="-53" dirty="0">
                <a:latin typeface="Arimo"/>
                <a:ea typeface="Arimo"/>
                <a:cs typeface="Arimo"/>
              </a:rPr>
              <a:t>Heo ( </a:t>
            </a:r>
            <a:r>
              <a:rPr lang="en-US" sz="2900" spc="-53" dirty="0" err="1">
                <a:latin typeface="Arimo"/>
                <a:ea typeface="Arimo"/>
                <a:cs typeface="Arimo"/>
              </a:rPr>
              <a:t>heo</a:t>
            </a:r>
            <a:r>
              <a:rPr lang="en-US" sz="2900" spc="-53" dirty="0">
                <a:latin typeface="Arimo"/>
                <a:ea typeface="Arimo"/>
                <a:cs typeface="Arimo"/>
              </a:rPr>
              <a:t> con, </a:t>
            </a:r>
            <a:r>
              <a:rPr lang="en-US" sz="2900" spc="-53" dirty="0" err="1">
                <a:latin typeface="Arimo"/>
                <a:ea typeface="Arimo"/>
                <a:cs typeface="Arimo"/>
              </a:rPr>
              <a:t>heo</a:t>
            </a:r>
            <a:r>
              <a:rPr lang="en-US" sz="2900" spc="-53" dirty="0">
                <a:latin typeface="Arimo"/>
                <a:ea typeface="Arimo"/>
                <a:cs typeface="Arimo"/>
              </a:rPr>
              <a:t> </a:t>
            </a:r>
            <a:r>
              <a:rPr lang="en-US" sz="2900" spc="-53" dirty="0" err="1">
                <a:latin typeface="Arimo"/>
                <a:ea typeface="Arimo"/>
                <a:cs typeface="Arimo"/>
              </a:rPr>
              <a:t>thịt</a:t>
            </a:r>
            <a:r>
              <a:rPr lang="en-US" sz="2900" spc="-53" dirty="0">
                <a:latin typeface="Arimo"/>
                <a:ea typeface="Arimo"/>
                <a:cs typeface="Arimo"/>
              </a:rPr>
              <a:t>, </a:t>
            </a:r>
            <a:r>
              <a:rPr lang="en-US" sz="2900" spc="-53" dirty="0" err="1">
                <a:latin typeface="Arimo"/>
                <a:ea typeface="Arimo"/>
                <a:cs typeface="Arimo"/>
              </a:rPr>
              <a:t>nái</a:t>
            </a:r>
            <a:r>
              <a:rPr lang="en-US" sz="2900" spc="-53" dirty="0">
                <a:latin typeface="Arimo"/>
                <a:ea typeface="Arimo"/>
                <a:cs typeface="Arimo"/>
              </a:rPr>
              <a:t> </a:t>
            </a:r>
            <a:r>
              <a:rPr lang="en-US" sz="2900" spc="-53" dirty="0" err="1">
                <a:latin typeface="Arimo"/>
                <a:ea typeface="Arimo"/>
                <a:cs typeface="Arimo"/>
              </a:rPr>
              <a:t>chửa</a:t>
            </a:r>
            <a:r>
              <a:rPr lang="en-US" sz="2900" spc="-53" dirty="0">
                <a:latin typeface="Arimo"/>
                <a:ea typeface="Arimo"/>
                <a:cs typeface="Arimo"/>
              </a:rPr>
              <a:t>, </a:t>
            </a:r>
            <a:r>
              <a:rPr lang="en-US" sz="2900" spc="-53" dirty="0" err="1">
                <a:latin typeface="Arimo"/>
                <a:ea typeface="Arimo"/>
                <a:cs typeface="Arimo"/>
              </a:rPr>
              <a:t>nái</a:t>
            </a:r>
            <a:r>
              <a:rPr lang="en-US" sz="2900" spc="-53" dirty="0">
                <a:latin typeface="Arimo"/>
                <a:ea typeface="Arimo"/>
                <a:cs typeface="Arimo"/>
              </a:rPr>
              <a:t> </a:t>
            </a:r>
            <a:r>
              <a:rPr lang="en-US" sz="2900" spc="-53" dirty="0" err="1">
                <a:latin typeface="Arimo"/>
                <a:ea typeface="Arimo"/>
                <a:cs typeface="Arimo"/>
              </a:rPr>
              <a:t>nuôi</a:t>
            </a:r>
            <a:r>
              <a:rPr lang="en-US" sz="2900" spc="-53" dirty="0">
                <a:latin typeface="Arimo"/>
                <a:ea typeface="Arimo"/>
                <a:cs typeface="Arimo"/>
              </a:rPr>
              <a:t> con)</a:t>
            </a:r>
          </a:p>
          <a:p>
            <a:pPr marL="0" indent="0">
              <a:buClr>
                <a:srgbClr val="00B050"/>
              </a:buClr>
              <a:buNone/>
              <a:defRPr/>
            </a:pPr>
            <a:endParaRPr lang="en-US" sz="2900" spc="-53" dirty="0">
              <a:latin typeface="Arimo"/>
              <a:ea typeface="Arimo"/>
              <a:cs typeface="Arimo"/>
            </a:endParaRPr>
          </a:p>
          <a:p>
            <a:pPr marL="0">
              <a:buClr>
                <a:srgbClr val="00B050"/>
              </a:buClr>
              <a:buFont typeface="Wingdings" pitchFamily="2" charset="2"/>
              <a:buChar char="ü"/>
              <a:defRPr/>
            </a:pPr>
            <a:r>
              <a:rPr lang="en-US" sz="2900" spc="-53" dirty="0" err="1">
                <a:latin typeface="Arimo"/>
                <a:ea typeface="Arimo"/>
                <a:cs typeface="Arimo"/>
              </a:rPr>
              <a:t>Gà</a:t>
            </a:r>
            <a:r>
              <a:rPr lang="en-US" sz="2900" spc="-53" dirty="0">
                <a:latin typeface="Arimo"/>
                <a:ea typeface="Arimo"/>
                <a:cs typeface="Arimo"/>
              </a:rPr>
              <a:t> </a:t>
            </a:r>
            <a:r>
              <a:rPr lang="en-US" altLang="en-US" sz="2900" spc="-53" dirty="0">
                <a:latin typeface="Arimo"/>
                <a:ea typeface="Arimo"/>
                <a:cs typeface="Arimo"/>
              </a:rPr>
              <a:t>(</a:t>
            </a:r>
            <a:r>
              <a:rPr lang="en-US" altLang="en-US" sz="2900" spc="-53" dirty="0" err="1">
                <a:latin typeface="Arimo"/>
                <a:ea typeface="Arimo"/>
                <a:cs typeface="Arimo"/>
              </a:rPr>
              <a:t>gà</a:t>
            </a:r>
            <a:r>
              <a:rPr lang="en-US" altLang="en-US" sz="2900" spc="-53" dirty="0">
                <a:latin typeface="Arimo"/>
                <a:ea typeface="Arimo"/>
                <a:cs typeface="Arimo"/>
              </a:rPr>
              <a:t> </a:t>
            </a:r>
            <a:r>
              <a:rPr lang="en-US" altLang="en-US" sz="2900" spc="-53" dirty="0" err="1">
                <a:latin typeface="Arimo"/>
                <a:ea typeface="Arimo"/>
                <a:cs typeface="Arimo"/>
              </a:rPr>
              <a:t>thịt</a:t>
            </a:r>
            <a:r>
              <a:rPr lang="en-US" altLang="en-US" sz="2900" spc="-53" dirty="0">
                <a:latin typeface="Arimo"/>
                <a:ea typeface="Arimo"/>
                <a:cs typeface="Arimo"/>
              </a:rPr>
              <a:t>, </a:t>
            </a:r>
            <a:r>
              <a:rPr lang="en-US" altLang="en-US" sz="2900" spc="-53" dirty="0" err="1">
                <a:latin typeface="Arimo"/>
                <a:ea typeface="Arimo"/>
                <a:cs typeface="Arimo"/>
              </a:rPr>
              <a:t>gà</a:t>
            </a:r>
            <a:r>
              <a:rPr lang="en-US" altLang="en-US" sz="2900" spc="-53" dirty="0">
                <a:latin typeface="Arimo"/>
                <a:ea typeface="Arimo"/>
                <a:cs typeface="Arimo"/>
              </a:rPr>
              <a:t> </a:t>
            </a:r>
            <a:r>
              <a:rPr lang="en-US" altLang="en-US" sz="2900" spc="-53" dirty="0" err="1">
                <a:latin typeface="Arimo"/>
                <a:ea typeface="Arimo"/>
                <a:cs typeface="Arimo"/>
              </a:rPr>
              <a:t>đẻ</a:t>
            </a:r>
            <a:r>
              <a:rPr lang="en-US" altLang="en-US" sz="2900" spc="-53" dirty="0">
                <a:latin typeface="Arimo"/>
                <a:ea typeface="Arimo"/>
                <a:cs typeface="Arimo"/>
              </a:rPr>
              <a:t>, </a:t>
            </a:r>
            <a:r>
              <a:rPr lang="en-US" altLang="en-US" sz="2900" spc="-53" dirty="0" err="1">
                <a:latin typeface="Arimo"/>
                <a:ea typeface="Arimo"/>
                <a:cs typeface="Arimo"/>
              </a:rPr>
              <a:t>vịt</a:t>
            </a:r>
            <a:r>
              <a:rPr lang="en-US" altLang="en-US" sz="2900" spc="-53" dirty="0">
                <a:latin typeface="Arimo"/>
                <a:ea typeface="Arimo"/>
                <a:cs typeface="Arimo"/>
              </a:rPr>
              <a:t> </a:t>
            </a:r>
            <a:r>
              <a:rPr lang="en-US" altLang="en-US" sz="2900" spc="-53" dirty="0" err="1">
                <a:latin typeface="Arimo"/>
                <a:ea typeface="Arimo"/>
                <a:cs typeface="Arimo"/>
              </a:rPr>
              <a:t>thịt</a:t>
            </a:r>
            <a:r>
              <a:rPr lang="en-US" altLang="en-US" sz="2900" spc="-53" dirty="0">
                <a:latin typeface="Arimo"/>
                <a:ea typeface="Arimo"/>
                <a:cs typeface="Arimo"/>
              </a:rPr>
              <a:t>, </a:t>
            </a:r>
            <a:r>
              <a:rPr lang="en-US" altLang="en-US" sz="2900" spc="-53" dirty="0" err="1">
                <a:latin typeface="Arimo"/>
                <a:ea typeface="Arimo"/>
                <a:cs typeface="Arimo"/>
              </a:rPr>
              <a:t>vịt</a:t>
            </a:r>
            <a:r>
              <a:rPr lang="en-US" altLang="en-US" sz="2900" spc="-53" dirty="0">
                <a:latin typeface="Arimo"/>
                <a:ea typeface="Arimo"/>
                <a:cs typeface="Arimo"/>
              </a:rPr>
              <a:t> </a:t>
            </a:r>
            <a:r>
              <a:rPr lang="en-US" altLang="en-US" sz="2900" spc="-53" dirty="0" err="1">
                <a:latin typeface="Arimo"/>
                <a:ea typeface="Arimo"/>
                <a:cs typeface="Arimo"/>
              </a:rPr>
              <a:t>đẻ</a:t>
            </a:r>
            <a:r>
              <a:rPr lang="en-US" altLang="en-US" sz="2900" spc="-53" dirty="0">
                <a:latin typeface="Arimo"/>
                <a:ea typeface="Arimo"/>
                <a:cs typeface="Arimo"/>
              </a:rPr>
              <a:t>, </a:t>
            </a:r>
            <a:r>
              <a:rPr lang="en-US" altLang="en-US" sz="2900" spc="-53" dirty="0" err="1">
                <a:latin typeface="Arimo"/>
                <a:ea typeface="Arimo"/>
                <a:cs typeface="Arimo"/>
              </a:rPr>
              <a:t>cút</a:t>
            </a:r>
            <a:r>
              <a:rPr lang="en-US" altLang="en-US" sz="2900" spc="-53" dirty="0">
                <a:latin typeface="Arimo"/>
                <a:ea typeface="Arimo"/>
                <a:cs typeface="Arimo"/>
              </a:rPr>
              <a:t>, </a:t>
            </a:r>
            <a:r>
              <a:rPr lang="en-US" altLang="en-US" sz="2900" spc="-53" dirty="0" err="1">
                <a:latin typeface="Arimo"/>
                <a:ea typeface="Arimo"/>
                <a:cs typeface="Arimo"/>
              </a:rPr>
              <a:t>cút</a:t>
            </a:r>
            <a:r>
              <a:rPr lang="en-US" altLang="en-US" sz="2900" spc="-53" dirty="0">
                <a:latin typeface="Arimo"/>
                <a:ea typeface="Arimo"/>
                <a:cs typeface="Arimo"/>
              </a:rPr>
              <a:t> </a:t>
            </a:r>
            <a:r>
              <a:rPr lang="en-US" altLang="en-US" sz="2900" spc="-53" dirty="0" err="1">
                <a:latin typeface="Arimo"/>
                <a:ea typeface="Arimo"/>
                <a:cs typeface="Arimo"/>
              </a:rPr>
              <a:t>đẻ</a:t>
            </a:r>
            <a:r>
              <a:rPr lang="en-US" altLang="en-US" sz="2900" spc="-53" dirty="0">
                <a:latin typeface="Arimo"/>
                <a:ea typeface="Arimo"/>
                <a:cs typeface="Arimo"/>
              </a:rPr>
              <a:t> …)</a:t>
            </a:r>
          </a:p>
          <a:p>
            <a:pPr marL="0" indent="0">
              <a:buClr>
                <a:srgbClr val="00B050"/>
              </a:buClr>
              <a:buNone/>
              <a:defRPr/>
            </a:pPr>
            <a:r>
              <a:rPr lang="en-US" sz="2900" spc="-53" dirty="0">
                <a:latin typeface="Arimo"/>
                <a:ea typeface="Arimo"/>
                <a:cs typeface="Arimo"/>
              </a:rPr>
              <a:t> </a:t>
            </a:r>
          </a:p>
          <a:p>
            <a:pPr marL="0">
              <a:buClr>
                <a:srgbClr val="00B050"/>
              </a:buClr>
              <a:buFont typeface="Wingdings" pitchFamily="2" charset="2"/>
              <a:buChar char="ü"/>
              <a:defRPr/>
            </a:pPr>
            <a:r>
              <a:rPr lang="en-US" sz="2900" spc="-53" dirty="0" err="1">
                <a:latin typeface="Arimo"/>
                <a:ea typeface="Arimo"/>
                <a:cs typeface="Arimo"/>
              </a:rPr>
              <a:t>Cá</a:t>
            </a:r>
            <a:r>
              <a:rPr lang="en-US" sz="2900" spc="-53" dirty="0">
                <a:latin typeface="Arimo"/>
                <a:ea typeface="Arimo"/>
                <a:cs typeface="Arimo"/>
              </a:rPr>
              <a:t> </a:t>
            </a:r>
            <a:r>
              <a:rPr lang="en-US" altLang="en-US" sz="2900" spc="-53" dirty="0">
                <a:latin typeface="Arimo"/>
                <a:ea typeface="Arimo"/>
                <a:cs typeface="Arimo"/>
              </a:rPr>
              <a:t>(</a:t>
            </a:r>
            <a:r>
              <a:rPr lang="en-US" altLang="en-US" sz="2900" spc="-53" dirty="0" err="1">
                <a:latin typeface="Arimo"/>
                <a:ea typeface="Arimo"/>
                <a:cs typeface="Arimo"/>
              </a:rPr>
              <a:t>cá</a:t>
            </a:r>
            <a:r>
              <a:rPr lang="en-US" altLang="en-US" sz="2900" spc="-53" dirty="0">
                <a:latin typeface="Arimo"/>
                <a:ea typeface="Arimo"/>
                <a:cs typeface="Arimo"/>
              </a:rPr>
              <a:t> da </a:t>
            </a:r>
            <a:r>
              <a:rPr lang="en-US" altLang="en-US" sz="2900" spc="-53" dirty="0" err="1">
                <a:latin typeface="Arimo"/>
                <a:ea typeface="Arimo"/>
                <a:cs typeface="Arimo"/>
              </a:rPr>
              <a:t>trơn</a:t>
            </a:r>
            <a:r>
              <a:rPr lang="en-US" altLang="en-US" sz="2900" spc="-53" dirty="0">
                <a:latin typeface="Arimo"/>
                <a:ea typeface="Arimo"/>
                <a:cs typeface="Arimo"/>
              </a:rPr>
              <a:t>, </a:t>
            </a:r>
            <a:r>
              <a:rPr lang="en-US" altLang="en-US" sz="2900" spc="-53" dirty="0" err="1">
                <a:latin typeface="Arimo"/>
                <a:ea typeface="Arimo"/>
                <a:cs typeface="Arimo"/>
              </a:rPr>
              <a:t>cá</a:t>
            </a:r>
            <a:r>
              <a:rPr lang="en-US" altLang="en-US" sz="2900" spc="-53" dirty="0">
                <a:latin typeface="Arimo"/>
                <a:ea typeface="Arimo"/>
                <a:cs typeface="Arimo"/>
              </a:rPr>
              <a:t> </a:t>
            </a:r>
            <a:r>
              <a:rPr lang="en-US" altLang="en-US" sz="2900" spc="-53" dirty="0" err="1">
                <a:latin typeface="Arimo"/>
                <a:ea typeface="Arimo"/>
                <a:cs typeface="Arimo"/>
              </a:rPr>
              <a:t>có</a:t>
            </a:r>
            <a:r>
              <a:rPr lang="en-US" altLang="en-US" sz="2900" spc="-53" dirty="0">
                <a:latin typeface="Arimo"/>
                <a:ea typeface="Arimo"/>
                <a:cs typeface="Arimo"/>
              </a:rPr>
              <a:t> </a:t>
            </a:r>
            <a:r>
              <a:rPr lang="en-US" altLang="en-US" sz="2900" spc="-53" dirty="0" err="1">
                <a:latin typeface="Arimo"/>
                <a:ea typeface="Arimo"/>
                <a:cs typeface="Arimo"/>
              </a:rPr>
              <a:t>vảy</a:t>
            </a:r>
            <a:r>
              <a:rPr lang="en-US" altLang="en-US" sz="2900" spc="-53" dirty="0">
                <a:latin typeface="Arimo"/>
                <a:ea typeface="Arimo"/>
                <a:cs typeface="Arimo"/>
              </a:rPr>
              <a:t>, </a:t>
            </a:r>
            <a:r>
              <a:rPr lang="en-US" altLang="en-US" sz="2900" spc="-53" dirty="0" err="1">
                <a:latin typeface="Arimo"/>
                <a:ea typeface="Arimo"/>
                <a:cs typeface="Arimo"/>
              </a:rPr>
              <a:t>ếch</a:t>
            </a:r>
            <a:r>
              <a:rPr lang="en-US" altLang="en-US" sz="2900" spc="-53" dirty="0">
                <a:latin typeface="Arimo"/>
                <a:ea typeface="Arimo"/>
                <a:cs typeface="Arimo"/>
              </a:rPr>
              <a:t> …)</a:t>
            </a:r>
          </a:p>
          <a:p>
            <a:pPr marL="0" indent="0">
              <a:buClr>
                <a:srgbClr val="00B050"/>
              </a:buClr>
              <a:buNone/>
              <a:defRPr/>
            </a:pPr>
            <a:endParaRPr lang="en-US" sz="2900" spc="-53" dirty="0">
              <a:latin typeface="Arimo"/>
              <a:ea typeface="Arimo"/>
              <a:cs typeface="Arimo"/>
            </a:endParaRPr>
          </a:p>
          <a:p>
            <a:pPr marL="0">
              <a:buClr>
                <a:srgbClr val="00B050"/>
              </a:buClr>
              <a:buFont typeface="Wingdings" pitchFamily="2" charset="2"/>
              <a:buChar char="ü"/>
              <a:defRPr/>
            </a:pPr>
            <a:r>
              <a:rPr lang="en-US" sz="2900" spc="-53" dirty="0">
                <a:latin typeface="Arimo"/>
                <a:ea typeface="Arimo"/>
                <a:cs typeface="Arimo"/>
              </a:rPr>
              <a:t>Chim </a:t>
            </a:r>
            <a:r>
              <a:rPr lang="en-US" sz="2900" spc="-53" dirty="0" err="1">
                <a:latin typeface="Arimo"/>
                <a:ea typeface="Arimo"/>
                <a:cs typeface="Arimo"/>
              </a:rPr>
              <a:t>bồ</a:t>
            </a:r>
            <a:r>
              <a:rPr lang="en-US" sz="2900" spc="-53" dirty="0">
                <a:latin typeface="Arimo"/>
                <a:ea typeface="Arimo"/>
                <a:cs typeface="Arimo"/>
              </a:rPr>
              <a:t> </a:t>
            </a:r>
            <a:r>
              <a:rPr lang="en-US" sz="2900" spc="-53" dirty="0" err="1">
                <a:latin typeface="Arimo"/>
                <a:ea typeface="Arimo"/>
                <a:cs typeface="Arimo"/>
              </a:rPr>
              <a:t>câu</a:t>
            </a:r>
            <a:endParaRPr lang="en-US" sz="2900" spc="-53" dirty="0">
              <a:latin typeface="Arimo"/>
              <a:ea typeface="Arimo"/>
              <a:cs typeface="Arimo"/>
            </a:endParaRPr>
          </a:p>
          <a:p>
            <a:pPr marL="0" indent="0">
              <a:buClr>
                <a:srgbClr val="00B050"/>
              </a:buClr>
              <a:buNone/>
              <a:defRPr/>
            </a:pPr>
            <a:endParaRPr lang="en-US" sz="2900" spc="-53" dirty="0">
              <a:latin typeface="Arimo"/>
              <a:ea typeface="Arimo"/>
              <a:cs typeface="Arimo"/>
            </a:endParaRPr>
          </a:p>
          <a:p>
            <a:pPr marL="0">
              <a:buClr>
                <a:srgbClr val="00B050"/>
              </a:buClr>
              <a:buFont typeface="Wingdings" pitchFamily="2" charset="2"/>
              <a:buChar char="ü"/>
              <a:defRPr/>
            </a:pPr>
            <a:r>
              <a:rPr lang="en-US" sz="2900" spc="-53" dirty="0" err="1">
                <a:latin typeface="Arimo"/>
                <a:ea typeface="Arimo"/>
                <a:cs typeface="Arimo"/>
              </a:rPr>
              <a:t>Bò</a:t>
            </a:r>
            <a:r>
              <a:rPr lang="en-US" sz="2900" spc="-53" dirty="0">
                <a:latin typeface="Arimo"/>
                <a:ea typeface="Arimo"/>
                <a:cs typeface="Arimo"/>
              </a:rPr>
              <a:t> ( </a:t>
            </a:r>
            <a:r>
              <a:rPr lang="en-US" sz="2900" spc="-53" dirty="0" err="1">
                <a:latin typeface="Arimo"/>
                <a:ea typeface="Arimo"/>
                <a:cs typeface="Arimo"/>
              </a:rPr>
              <a:t>bò</a:t>
            </a:r>
            <a:r>
              <a:rPr lang="en-US" sz="2900" spc="-53" dirty="0">
                <a:latin typeface="Arimo"/>
                <a:ea typeface="Arimo"/>
                <a:cs typeface="Arimo"/>
              </a:rPr>
              <a:t> </a:t>
            </a:r>
            <a:r>
              <a:rPr lang="en-US" sz="2900" spc="-53" dirty="0" err="1">
                <a:latin typeface="Arimo"/>
                <a:ea typeface="Arimo"/>
                <a:cs typeface="Arimo"/>
              </a:rPr>
              <a:t>sữa</a:t>
            </a:r>
            <a:r>
              <a:rPr lang="en-US" sz="2900" spc="-53" dirty="0">
                <a:latin typeface="Arimo"/>
                <a:ea typeface="Arimo"/>
                <a:cs typeface="Arimo"/>
              </a:rPr>
              <a:t>, </a:t>
            </a:r>
            <a:r>
              <a:rPr lang="en-US" sz="2900" spc="-53" dirty="0" err="1">
                <a:latin typeface="Arimo"/>
                <a:ea typeface="Arimo"/>
                <a:cs typeface="Arimo"/>
              </a:rPr>
              <a:t>bò</a:t>
            </a:r>
            <a:r>
              <a:rPr lang="en-US" sz="2900" spc="-53" dirty="0">
                <a:latin typeface="Arimo"/>
                <a:ea typeface="Arimo"/>
                <a:cs typeface="Arimo"/>
              </a:rPr>
              <a:t> </a:t>
            </a:r>
            <a:r>
              <a:rPr lang="en-US" sz="2900" spc="-53" dirty="0" err="1">
                <a:latin typeface="Arimo"/>
                <a:ea typeface="Arimo"/>
                <a:cs typeface="Arimo"/>
              </a:rPr>
              <a:t>thịt</a:t>
            </a:r>
            <a:r>
              <a:rPr lang="en-US" sz="2900" spc="-53" dirty="0">
                <a:latin typeface="Arimo"/>
                <a:ea typeface="Arimo"/>
                <a:cs typeface="Arimo"/>
              </a:rPr>
              <a:t>)</a:t>
            </a:r>
          </a:p>
          <a:p>
            <a:pPr marL="0" indent="0">
              <a:buClr>
                <a:srgbClr val="00B050"/>
              </a:buClr>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buClr>
                <a:srgbClr val="00B050"/>
              </a:buClr>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buClr>
                <a:srgbClr val="00B050"/>
              </a:buClr>
              <a:buFont typeface="Arial" pitchFamily="34" charset="0"/>
              <a:buNone/>
              <a:defRPr/>
            </a:pPr>
            <a:endParaRPr lang="en-US" sz="2900" b="1" dirty="0">
              <a:solidFill>
                <a:srgbClr val="00B0F0"/>
              </a:solidFill>
              <a:ea typeface="ＭＳ Ｐゴシック" pitchFamily="34" charset="-128"/>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pic>
        <p:nvPicPr>
          <p:cNvPr id="2" name="Picture 4" descr="algemeen-02_b0e14">
            <a:extLst>
              <a:ext uri="{FF2B5EF4-FFF2-40B4-BE49-F238E27FC236}">
                <a16:creationId xmlns:a16="http://schemas.microsoft.com/office/drawing/2014/main" id="{5028A390-6C0D-5CFA-3CDD-8C3B62FBE6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7967543"/>
            <a:ext cx="9144000" cy="221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36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6E9C6-D943-2876-DB4F-25DD433046F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9A61EDC9-EEFC-2937-56C4-10A31622C2D3}"/>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8D34DEF5-0EE8-62E3-1DA0-38CC7F2FFA48}"/>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353C99B9-922F-91BD-8E9B-8522F610420A}"/>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156C0339-8763-131F-1253-4543D4283D48}"/>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20D1AE9E-2013-4ABA-46A6-06EF8BD351C8}"/>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38993426-29FA-39C9-9E9E-68B3E76F0FA6}"/>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73BD77DD-0A1A-3F24-2355-AB30357CAF60}"/>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2AA3C3AF-69A7-6EE2-D830-E1E9A8D648EC}"/>
              </a:ext>
            </a:extLst>
          </p:cNvPr>
          <p:cNvSpPr txBox="1">
            <a:spLocks noChangeArrowheads="1"/>
          </p:cNvSpPr>
          <p:nvPr/>
        </p:nvSpPr>
        <p:spPr>
          <a:xfrm>
            <a:off x="1827314" y="22479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726"/>
              </a:lnSpc>
              <a:spcBef>
                <a:spcPct val="0"/>
              </a:spcBef>
              <a:buClr>
                <a:srgbClr val="00B050"/>
              </a:buClr>
              <a:buNone/>
              <a:defRPr/>
            </a:pPr>
            <a:r>
              <a:rPr lang="en-US" sz="2900" b="1" u="sng" spc="-53" dirty="0">
                <a:solidFill>
                  <a:srgbClr val="FF0000"/>
                </a:solidFill>
                <a:latin typeface="Arimo"/>
                <a:ea typeface="Arimo"/>
                <a:cs typeface="Arimo"/>
              </a:rPr>
              <a:t>MGF </a:t>
            </a:r>
            <a:r>
              <a:rPr lang="en-US" sz="2900" b="1" u="sng" spc="-53" dirty="0" err="1">
                <a:solidFill>
                  <a:srgbClr val="FF0000"/>
                </a:solidFill>
                <a:latin typeface="Arimo"/>
                <a:ea typeface="Arimo"/>
                <a:cs typeface="Arimo"/>
              </a:rPr>
              <a:t>phải</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làm</a:t>
            </a:r>
            <a:r>
              <a:rPr lang="en-US" sz="2900" b="1" u="sng" spc="-53" dirty="0">
                <a:solidFill>
                  <a:srgbClr val="FF0000"/>
                </a:solidFill>
                <a:latin typeface="Arimo"/>
                <a:ea typeface="Arimo"/>
                <a:cs typeface="Arimo"/>
              </a:rPr>
              <a:t> </a:t>
            </a:r>
            <a:r>
              <a:rPr lang="en-US" sz="2900" b="1" u="sng" spc="-53" dirty="0" err="1">
                <a:solidFill>
                  <a:srgbClr val="FF0000"/>
                </a:solidFill>
                <a:latin typeface="Arimo"/>
                <a:ea typeface="Arimo"/>
                <a:cs typeface="Arimo"/>
              </a:rPr>
              <a:t>gì</a:t>
            </a:r>
            <a:r>
              <a:rPr lang="en-US" sz="2900" b="1" u="sng" spc="-53" dirty="0">
                <a:solidFill>
                  <a:srgbClr val="FF0000"/>
                </a:solidFill>
                <a:latin typeface="Arimo"/>
                <a:ea typeface="Arimo"/>
                <a:cs typeface="Arimo"/>
              </a:rPr>
              <a:t>? </a:t>
            </a:r>
          </a:p>
          <a:p>
            <a:pPr marL="0" indent="0">
              <a:buClr>
                <a:srgbClr val="00B050"/>
              </a:buClr>
              <a:buNone/>
              <a:defRPr/>
            </a:pPr>
            <a:endParaRPr lang="en-US"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a:buClr>
                <a:srgbClr val="00B050"/>
              </a:buClr>
              <a:buFont typeface="Wingdings" pitchFamily="2" charset="2"/>
              <a:buChar char="ü"/>
              <a:defRPr/>
            </a:pPr>
            <a:r>
              <a:rPr lang="en-US" sz="2900" spc="-53" dirty="0">
                <a:latin typeface="Arimo"/>
                <a:ea typeface="Arimo"/>
                <a:cs typeface="Arimo"/>
              </a:rPr>
              <a:t>Định </a:t>
            </a:r>
            <a:r>
              <a:rPr lang="en-US" sz="2900" spc="-53" dirty="0" err="1">
                <a:latin typeface="Arimo"/>
                <a:ea typeface="Arimo"/>
                <a:cs typeface="Arimo"/>
              </a:rPr>
              <a:t>vị</a:t>
            </a:r>
            <a:r>
              <a:rPr lang="en-US" sz="2900" spc="-53" dirty="0">
                <a:latin typeface="Arimo"/>
                <a:ea typeface="Arimo"/>
                <a:cs typeface="Arimo"/>
              </a:rPr>
              <a:t> </a:t>
            </a:r>
            <a:r>
              <a:rPr lang="en-US" sz="2900" spc="-53" dirty="0" err="1">
                <a:latin typeface="Arimo"/>
                <a:ea typeface="Arimo"/>
                <a:cs typeface="Arimo"/>
              </a:rPr>
              <a:t>bộ</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phẩm</a:t>
            </a:r>
            <a:r>
              <a:rPr lang="en-US" sz="2900" spc="-53" dirty="0">
                <a:latin typeface="Arimo"/>
                <a:ea typeface="Arimo"/>
                <a:cs typeface="Arimo"/>
              </a:rPr>
              <a:t>: </a:t>
            </a:r>
          </a:p>
          <a:p>
            <a:pPr marL="0" indent="0">
              <a:buClr>
                <a:srgbClr val="00B050"/>
              </a:buClr>
              <a:buNone/>
              <a:defRPr/>
            </a:pPr>
            <a:r>
              <a:rPr lang="en-US" sz="2900" spc="-53" dirty="0">
                <a:latin typeface="Arimo"/>
                <a:ea typeface="Arimo"/>
                <a:cs typeface="Arimo"/>
              </a:rPr>
              <a:t>	- </a:t>
            </a:r>
            <a:r>
              <a:rPr lang="en-US" sz="2900" spc="-53" dirty="0" err="1">
                <a:latin typeface="Arimo"/>
                <a:ea typeface="Arimo"/>
                <a:cs typeface="Arimo"/>
              </a:rPr>
              <a:t>Cám</a:t>
            </a:r>
            <a:r>
              <a:rPr lang="en-US" sz="2900" spc="-53" dirty="0">
                <a:latin typeface="Arimo"/>
                <a:ea typeface="Arimo"/>
                <a:cs typeface="Arimo"/>
              </a:rPr>
              <a:t> Heo </a:t>
            </a:r>
            <a:r>
              <a:rPr lang="en-US" sz="2900" spc="-53" dirty="0" err="1">
                <a:latin typeface="Arimo"/>
                <a:ea typeface="Arimo"/>
                <a:cs typeface="Arimo"/>
              </a:rPr>
              <a:t>cao</a:t>
            </a:r>
            <a:r>
              <a:rPr lang="en-US" sz="2900" spc="-53" dirty="0">
                <a:latin typeface="Arimo"/>
                <a:ea typeface="Arimo"/>
                <a:cs typeface="Arimo"/>
              </a:rPr>
              <a:t> </a:t>
            </a:r>
            <a:r>
              <a:rPr lang="en-US" sz="2900" spc="-53" dirty="0" err="1">
                <a:latin typeface="Arimo"/>
                <a:ea typeface="Arimo"/>
                <a:cs typeface="Arimo"/>
              </a:rPr>
              <a:t>cấp</a:t>
            </a:r>
            <a:r>
              <a:rPr lang="en-US" sz="2900" spc="-53" dirty="0">
                <a:latin typeface="Arimo"/>
                <a:ea typeface="Arimo"/>
                <a:cs typeface="Arimo"/>
              </a:rPr>
              <a:t>: M11S, M12S, M15S, M16S </a:t>
            </a:r>
            <a:r>
              <a:rPr lang="en-US" sz="2900" spc="-53" dirty="0" err="1">
                <a:latin typeface="Arimo"/>
                <a:ea typeface="Arimo"/>
                <a:cs typeface="Arimo"/>
              </a:rPr>
              <a:t>và</a:t>
            </a:r>
            <a:r>
              <a:rPr lang="en-US" sz="2900" spc="-53" dirty="0">
                <a:latin typeface="Arimo"/>
                <a:ea typeface="Arimo"/>
                <a:cs typeface="Arimo"/>
              </a:rPr>
              <a:t> M17S</a:t>
            </a:r>
          </a:p>
          <a:p>
            <a:pPr marL="0" indent="0">
              <a:buClr>
                <a:srgbClr val="00B050"/>
              </a:buClr>
              <a:buNone/>
              <a:defRPr/>
            </a:pPr>
            <a:r>
              <a:rPr lang="en-US" sz="2900" spc="-53" dirty="0">
                <a:latin typeface="Arimo"/>
                <a:ea typeface="Arimo"/>
                <a:cs typeface="Arimo"/>
              </a:rPr>
              <a:t>	- </a:t>
            </a:r>
            <a:r>
              <a:rPr lang="en-US" sz="2900" spc="-53" dirty="0" err="1">
                <a:latin typeface="Arimo"/>
                <a:ea typeface="Arimo"/>
                <a:cs typeface="Arimo"/>
              </a:rPr>
              <a:t>Cám</a:t>
            </a:r>
            <a:r>
              <a:rPr lang="en-US" sz="2900" spc="-53" dirty="0">
                <a:latin typeface="Arimo"/>
                <a:ea typeface="Arimo"/>
                <a:cs typeface="Arimo"/>
              </a:rPr>
              <a:t> </a:t>
            </a:r>
            <a:r>
              <a:rPr lang="en-US" sz="2900" spc="-53" dirty="0" err="1">
                <a:latin typeface="Arimo"/>
                <a:ea typeface="Arimo"/>
                <a:cs typeface="Arimo"/>
              </a:rPr>
              <a:t>Gà</a:t>
            </a:r>
            <a:r>
              <a:rPr lang="en-US" sz="2900" spc="-53" dirty="0">
                <a:latin typeface="Arimo"/>
                <a:ea typeface="Arimo"/>
                <a:cs typeface="Arimo"/>
              </a:rPr>
              <a:t> </a:t>
            </a:r>
            <a:r>
              <a:rPr lang="en-US" sz="2900" spc="-53" dirty="0" err="1">
                <a:latin typeface="Arimo"/>
                <a:ea typeface="Arimo"/>
                <a:cs typeface="Arimo"/>
              </a:rPr>
              <a:t>cao</a:t>
            </a:r>
            <a:r>
              <a:rPr lang="en-US" sz="2900" spc="-53" dirty="0">
                <a:latin typeface="Arimo"/>
                <a:ea typeface="Arimo"/>
                <a:cs typeface="Arimo"/>
              </a:rPr>
              <a:t> </a:t>
            </a:r>
            <a:r>
              <a:rPr lang="en-US" sz="2900" spc="-53" dirty="0" err="1">
                <a:latin typeface="Arimo"/>
                <a:ea typeface="Arimo"/>
                <a:cs typeface="Arimo"/>
              </a:rPr>
              <a:t>cấp</a:t>
            </a:r>
            <a:r>
              <a:rPr lang="en-US" sz="2900" spc="-53" dirty="0">
                <a:latin typeface="Arimo"/>
                <a:ea typeface="Arimo"/>
                <a:cs typeface="Arimo"/>
              </a:rPr>
              <a:t>: G10S, G20S, G30S</a:t>
            </a:r>
          </a:p>
          <a:p>
            <a:pPr marL="0" indent="0">
              <a:buClr>
                <a:srgbClr val="00B050"/>
              </a:buClr>
              <a:buNone/>
              <a:defRPr/>
            </a:pPr>
            <a:r>
              <a:rPr lang="en-US" sz="2900" spc="-53" dirty="0">
                <a:latin typeface="Arimo"/>
                <a:ea typeface="Arimo"/>
                <a:cs typeface="Arimo"/>
              </a:rPr>
              <a:t>	- </a:t>
            </a:r>
            <a:r>
              <a:rPr lang="en-US" sz="2900" spc="-53" dirty="0" err="1">
                <a:latin typeface="Arimo"/>
                <a:ea typeface="Arimo"/>
                <a:cs typeface="Arimo"/>
              </a:rPr>
              <a:t>Cám</a:t>
            </a:r>
            <a:r>
              <a:rPr lang="en-US" sz="2900" spc="-53" dirty="0">
                <a:latin typeface="Arimo"/>
                <a:ea typeface="Arimo"/>
                <a:cs typeface="Arimo"/>
              </a:rPr>
              <a:t> </a:t>
            </a:r>
            <a:r>
              <a:rPr lang="en-US" sz="2900" spc="-53" dirty="0" err="1">
                <a:latin typeface="Arimo"/>
                <a:ea typeface="Arimo"/>
                <a:cs typeface="Arimo"/>
              </a:rPr>
              <a:t>Vịt</a:t>
            </a:r>
            <a:r>
              <a:rPr lang="en-US" sz="2900" spc="-53" dirty="0">
                <a:latin typeface="Arimo"/>
                <a:ea typeface="Arimo"/>
                <a:cs typeface="Arimo"/>
              </a:rPr>
              <a:t> </a:t>
            </a:r>
            <a:r>
              <a:rPr lang="en-US" sz="2900" spc="-53" dirty="0" err="1">
                <a:latin typeface="Arimo"/>
                <a:ea typeface="Arimo"/>
                <a:cs typeface="Arimo"/>
              </a:rPr>
              <a:t>cao</a:t>
            </a:r>
            <a:r>
              <a:rPr lang="en-US" sz="2900" spc="-53" dirty="0">
                <a:latin typeface="Arimo"/>
                <a:ea typeface="Arimo"/>
                <a:cs typeface="Arimo"/>
              </a:rPr>
              <a:t> </a:t>
            </a:r>
            <a:r>
              <a:rPr lang="en-US" sz="2900" spc="-53" dirty="0" err="1">
                <a:latin typeface="Arimo"/>
                <a:ea typeface="Arimo"/>
                <a:cs typeface="Arimo"/>
              </a:rPr>
              <a:t>cấp</a:t>
            </a:r>
            <a:r>
              <a:rPr lang="en-US" sz="2900" spc="-53" dirty="0">
                <a:latin typeface="Arimo"/>
                <a:ea typeface="Arimo"/>
                <a:cs typeface="Arimo"/>
              </a:rPr>
              <a:t>: D01 Super, D02 Super</a:t>
            </a:r>
          </a:p>
          <a:p>
            <a:pPr marL="0" indent="0">
              <a:buClr>
                <a:srgbClr val="00B050"/>
              </a:buClr>
              <a:buNone/>
              <a:defRPr/>
            </a:pPr>
            <a:endParaRPr lang="en-US" sz="2900" spc="-53" dirty="0">
              <a:latin typeface="Arimo"/>
              <a:ea typeface="Arimo"/>
              <a:cs typeface="Arimo"/>
            </a:endParaRPr>
          </a:p>
          <a:p>
            <a:pPr marL="0">
              <a:buClr>
                <a:srgbClr val="00B050"/>
              </a:buClr>
              <a:buFont typeface="Wingdings" pitchFamily="2" charset="2"/>
              <a:buChar char="ü"/>
              <a:defRPr/>
            </a:pPr>
            <a:r>
              <a:rPr lang="en-US" sz="2900" spc="-53" dirty="0" err="1">
                <a:latin typeface="Arimo"/>
                <a:ea typeface="Arimo"/>
                <a:cs typeface="Arimo"/>
              </a:rPr>
              <a:t>Xác</a:t>
            </a:r>
            <a:r>
              <a:rPr lang="en-US" sz="2900" spc="-53" dirty="0">
                <a:latin typeface="Arimo"/>
                <a:ea typeface="Arimo"/>
                <a:cs typeface="Arimo"/>
              </a:rPr>
              <a:t> </a:t>
            </a:r>
            <a:r>
              <a:rPr lang="en-US" sz="2900" spc="-53" dirty="0" err="1">
                <a:latin typeface="Arimo"/>
                <a:ea typeface="Arimo"/>
                <a:cs typeface="Arimo"/>
              </a:rPr>
              <a:t>định</a:t>
            </a:r>
            <a:r>
              <a:rPr lang="en-US" sz="2900" spc="-53" dirty="0">
                <a:latin typeface="Arimo"/>
                <a:ea typeface="Arimo"/>
                <a:cs typeface="Arimo"/>
              </a:rPr>
              <a:t> </a:t>
            </a:r>
            <a:r>
              <a:rPr lang="en-US" sz="2900" spc="-53" dirty="0" err="1">
                <a:latin typeface="Arimo"/>
                <a:ea typeface="Arimo"/>
                <a:cs typeface="Arimo"/>
              </a:rPr>
              <a:t>phân</a:t>
            </a:r>
            <a:r>
              <a:rPr lang="en-US" sz="2900" spc="-53" dirty="0">
                <a:latin typeface="Arimo"/>
                <a:ea typeface="Arimo"/>
                <a:cs typeface="Arimo"/>
              </a:rPr>
              <a:t> </a:t>
            </a:r>
            <a:r>
              <a:rPr lang="en-US" sz="2900" spc="-53" dirty="0" err="1">
                <a:latin typeface="Arimo"/>
                <a:ea typeface="Arimo"/>
                <a:cs typeface="Arimo"/>
              </a:rPr>
              <a:t>khúc</a:t>
            </a:r>
            <a:r>
              <a:rPr lang="en-US" sz="2900" spc="-53" dirty="0">
                <a:latin typeface="Arimo"/>
                <a:ea typeface="Arimo"/>
                <a:cs typeface="Arimo"/>
              </a:rPr>
              <a:t> </a:t>
            </a:r>
            <a:r>
              <a:rPr lang="en-US" sz="2900" spc="-53" dirty="0" err="1">
                <a:latin typeface="Arimo"/>
                <a:ea typeface="Arimo"/>
                <a:cs typeface="Arimo"/>
              </a:rPr>
              <a:t>thị</a:t>
            </a:r>
            <a:r>
              <a:rPr lang="en-US" sz="2900" spc="-53" dirty="0">
                <a:latin typeface="Arimo"/>
                <a:ea typeface="Arimo"/>
                <a:cs typeface="Arimo"/>
              </a:rPr>
              <a:t> </a:t>
            </a:r>
            <a:r>
              <a:rPr lang="en-US" sz="2900" spc="-53" dirty="0" err="1">
                <a:latin typeface="Arimo"/>
                <a:ea typeface="Arimo"/>
                <a:cs typeface="Arimo"/>
              </a:rPr>
              <a:t>trường</a:t>
            </a:r>
            <a:r>
              <a:rPr lang="en-US" sz="2900" spc="-53" dirty="0">
                <a:latin typeface="Arimo"/>
                <a:ea typeface="Arimo"/>
                <a:cs typeface="Arimo"/>
              </a:rPr>
              <a:t>:</a:t>
            </a:r>
          </a:p>
          <a:p>
            <a:pPr marL="0" indent="0">
              <a:buClr>
                <a:srgbClr val="00B050"/>
              </a:buClr>
              <a:buNone/>
              <a:defRPr/>
            </a:pPr>
            <a:r>
              <a:rPr lang="en-US" sz="2900" spc="-53" dirty="0">
                <a:latin typeface="Arimo"/>
                <a:ea typeface="Arimo"/>
                <a:cs typeface="Arimo"/>
              </a:rPr>
              <a:t>	Cạnh </a:t>
            </a:r>
            <a:r>
              <a:rPr lang="en-US" sz="2900" spc="-53" dirty="0" err="1">
                <a:latin typeface="Arimo"/>
                <a:ea typeface="Arimo"/>
                <a:cs typeface="Arimo"/>
              </a:rPr>
              <a:t>tranh</a:t>
            </a:r>
            <a:r>
              <a:rPr lang="en-US" sz="2900" spc="-53" dirty="0">
                <a:latin typeface="Arimo"/>
                <a:ea typeface="Arimo"/>
                <a:cs typeface="Arimo"/>
              </a:rPr>
              <a:t> </a:t>
            </a:r>
            <a:r>
              <a:rPr lang="en-US" sz="2900" spc="-53" dirty="0" err="1">
                <a:latin typeface="Arimo"/>
                <a:ea typeface="Arimo"/>
                <a:cs typeface="Arimo"/>
              </a:rPr>
              <a:t>với</a:t>
            </a:r>
            <a:r>
              <a:rPr lang="en-US" sz="2900" spc="-53" dirty="0">
                <a:latin typeface="Arimo"/>
                <a:ea typeface="Arimo"/>
                <a:cs typeface="Arimo"/>
              </a:rPr>
              <a:t> </a:t>
            </a:r>
            <a:r>
              <a:rPr lang="en-US" sz="2900" spc="-53" dirty="0" err="1">
                <a:latin typeface="Arimo"/>
                <a:ea typeface="Arimo"/>
                <a:cs typeface="Arimo"/>
              </a:rPr>
              <a:t>các</a:t>
            </a:r>
            <a:r>
              <a:rPr lang="en-US" sz="2900" spc="-53" dirty="0">
                <a:latin typeface="Arimo"/>
                <a:ea typeface="Arimo"/>
                <a:cs typeface="Arimo"/>
              </a:rPr>
              <a:t> </a:t>
            </a:r>
            <a:r>
              <a:rPr lang="en-US" sz="2900" spc="-53" dirty="0" err="1">
                <a:latin typeface="Arimo"/>
                <a:ea typeface="Arimo"/>
                <a:cs typeface="Arimo"/>
              </a:rPr>
              <a:t>công</a:t>
            </a:r>
            <a:r>
              <a:rPr lang="en-US" sz="2900" spc="-53" dirty="0">
                <a:latin typeface="Arimo"/>
                <a:ea typeface="Arimo"/>
                <a:cs typeface="Arimo"/>
              </a:rPr>
              <a:t> ty </a:t>
            </a:r>
            <a:r>
              <a:rPr lang="en-US" sz="2900" spc="-53" dirty="0" err="1">
                <a:latin typeface="Arimo"/>
                <a:ea typeface="Arimo"/>
                <a:cs typeface="Arimo"/>
              </a:rPr>
              <a:t>lớn</a:t>
            </a:r>
            <a:r>
              <a:rPr lang="en-US" sz="2900" spc="-53" dirty="0">
                <a:latin typeface="Arimo"/>
                <a:ea typeface="Arimo"/>
                <a:cs typeface="Arimo"/>
              </a:rPr>
              <a:t> </a:t>
            </a:r>
            <a:r>
              <a:rPr lang="en-US" sz="2900" spc="-53" dirty="0" err="1">
                <a:latin typeface="Arimo"/>
                <a:ea typeface="Arimo"/>
                <a:cs typeface="Arimo"/>
              </a:rPr>
              <a:t>như</a:t>
            </a:r>
            <a:r>
              <a:rPr lang="en-US" sz="2900" spc="-53" dirty="0">
                <a:latin typeface="Arimo"/>
                <a:ea typeface="Arimo"/>
                <a:cs typeface="Arimo"/>
              </a:rPr>
              <a:t> CP, </a:t>
            </a:r>
            <a:r>
              <a:rPr lang="en-US" sz="2900" spc="-53" dirty="0" err="1">
                <a:latin typeface="Arimo"/>
                <a:ea typeface="Arimo"/>
                <a:cs typeface="Arimo"/>
              </a:rPr>
              <a:t>Carill</a:t>
            </a:r>
            <a:r>
              <a:rPr lang="en-US" sz="2900" spc="-53" dirty="0">
                <a:latin typeface="Arimo"/>
                <a:ea typeface="Arimo"/>
                <a:cs typeface="Arimo"/>
              </a:rPr>
              <a:t>, De Heus, </a:t>
            </a:r>
            <a:r>
              <a:rPr lang="en-US" sz="2900" spc="-53" dirty="0" err="1">
                <a:latin typeface="Arimo"/>
                <a:ea typeface="Arimo"/>
                <a:cs typeface="Arimo"/>
              </a:rPr>
              <a:t>Japfa</a:t>
            </a:r>
            <a:r>
              <a:rPr lang="en-US" sz="2900" spc="-53" dirty="0">
                <a:latin typeface="Arimo"/>
                <a:ea typeface="Arimo"/>
                <a:cs typeface="Arimo"/>
              </a:rPr>
              <a:t>, Greenfeed, Hồng Hà </a:t>
            </a:r>
            <a:r>
              <a:rPr lang="en-US" sz="2900" spc="-53" dirty="0" err="1">
                <a:latin typeface="Arimo"/>
                <a:ea typeface="Arimo"/>
                <a:cs typeface="Arimo"/>
              </a:rPr>
              <a:t>và</a:t>
            </a:r>
            <a:r>
              <a:rPr lang="en-US" sz="2900" spc="-53" dirty="0">
                <a:latin typeface="Arimo"/>
                <a:ea typeface="Arimo"/>
                <a:cs typeface="Arimo"/>
              </a:rPr>
              <a:t> </a:t>
            </a:r>
            <a:r>
              <a:rPr lang="en-US" sz="2900" spc="-53" dirty="0" err="1">
                <a:latin typeface="Arimo"/>
                <a:ea typeface="Arimo"/>
                <a:cs typeface="Arimo"/>
              </a:rPr>
              <a:t>các</a:t>
            </a:r>
            <a:r>
              <a:rPr lang="en-US" sz="2900" spc="-53" dirty="0">
                <a:latin typeface="Arimo"/>
                <a:ea typeface="Arimo"/>
                <a:cs typeface="Arimo"/>
              </a:rPr>
              <a:t> </a:t>
            </a:r>
            <a:r>
              <a:rPr lang="en-US" sz="2900" spc="-53" dirty="0" err="1">
                <a:latin typeface="Arimo"/>
                <a:ea typeface="Arimo"/>
                <a:cs typeface="Arimo"/>
              </a:rPr>
              <a:t>công</a:t>
            </a:r>
            <a:r>
              <a:rPr lang="en-US" sz="2900" spc="-53" dirty="0">
                <a:latin typeface="Arimo"/>
                <a:ea typeface="Arimo"/>
                <a:cs typeface="Arimo"/>
              </a:rPr>
              <a:t> ty Trung Quốc.</a:t>
            </a:r>
          </a:p>
          <a:p>
            <a:pPr marL="0" indent="0">
              <a:buClr>
                <a:srgbClr val="00B050"/>
              </a:buClr>
              <a:buNone/>
              <a:defRPr/>
            </a:pPr>
            <a:endParaRPr lang="en-US" sz="2900" spc="-53" dirty="0">
              <a:latin typeface="Arimo"/>
              <a:ea typeface="Arimo"/>
              <a:cs typeface="Arimo"/>
            </a:endParaRPr>
          </a:p>
          <a:p>
            <a:pPr marL="0">
              <a:buClr>
                <a:srgbClr val="00B050"/>
              </a:buClr>
              <a:buFont typeface="Wingdings" pitchFamily="2" charset="2"/>
              <a:buChar char="ü"/>
              <a:defRPr/>
            </a:pPr>
            <a:r>
              <a:rPr lang="en-US" sz="2900" spc="-53" dirty="0" err="1">
                <a:latin typeface="Arimo"/>
                <a:ea typeface="Arimo"/>
                <a:cs typeface="Arimo"/>
              </a:rPr>
              <a:t>Chiến</a:t>
            </a:r>
            <a:r>
              <a:rPr lang="en-US" sz="2900" spc="-53" dirty="0">
                <a:latin typeface="Arimo"/>
                <a:ea typeface="Arimo"/>
                <a:cs typeface="Arimo"/>
              </a:rPr>
              <a:t> </a:t>
            </a:r>
            <a:r>
              <a:rPr lang="en-US" sz="2900" spc="-53" dirty="0" err="1">
                <a:latin typeface="Arimo"/>
                <a:ea typeface="Arimo"/>
                <a:cs typeface="Arimo"/>
              </a:rPr>
              <a:t>lượng</a:t>
            </a:r>
            <a:r>
              <a:rPr lang="en-US" sz="2900" spc="-53" dirty="0">
                <a:latin typeface="Arimo"/>
                <a:ea typeface="Arimo"/>
                <a:cs typeface="Arimo"/>
              </a:rPr>
              <a:t> </a:t>
            </a:r>
            <a:r>
              <a:rPr lang="en-US" sz="2900" spc="-53" dirty="0" err="1">
                <a:latin typeface="Arimo"/>
                <a:ea typeface="Arimo"/>
                <a:cs typeface="Arimo"/>
              </a:rPr>
              <a:t>kinh</a:t>
            </a:r>
            <a:r>
              <a:rPr lang="en-US" sz="2900" spc="-53" dirty="0">
                <a:latin typeface="Arimo"/>
                <a:ea typeface="Arimo"/>
                <a:cs typeface="Arimo"/>
              </a:rPr>
              <a:t> </a:t>
            </a:r>
            <a:r>
              <a:rPr lang="en-US" sz="2900" spc="-53" dirty="0" err="1">
                <a:latin typeface="Arimo"/>
                <a:ea typeface="Arimo"/>
                <a:cs typeface="Arimo"/>
              </a:rPr>
              <a:t>doanh</a:t>
            </a:r>
            <a:r>
              <a:rPr lang="en-US" sz="2900" spc="-53" dirty="0">
                <a:latin typeface="Arimo"/>
                <a:ea typeface="Arimo"/>
                <a:cs typeface="Arimo"/>
              </a:rPr>
              <a:t>: </a:t>
            </a:r>
            <a:r>
              <a:rPr lang="en-US" sz="2900" spc="-53" dirty="0" err="1">
                <a:latin typeface="Arimo"/>
                <a:ea typeface="Arimo"/>
                <a:cs typeface="Arimo"/>
              </a:rPr>
              <a:t>Hoạt</a:t>
            </a:r>
            <a:r>
              <a:rPr lang="en-US" sz="2900" spc="-53" dirty="0">
                <a:latin typeface="Arimo"/>
                <a:ea typeface="Arimo"/>
                <a:cs typeface="Arimo"/>
              </a:rPr>
              <a:t> </a:t>
            </a:r>
            <a:r>
              <a:rPr lang="en-US" sz="2900" spc="-53" dirty="0" err="1">
                <a:latin typeface="Arimo"/>
                <a:ea typeface="Arimo"/>
                <a:cs typeface="Arimo"/>
              </a:rPr>
              <a:t>động</a:t>
            </a:r>
            <a:r>
              <a:rPr lang="en-US" sz="2900" spc="-53" dirty="0">
                <a:latin typeface="Arimo"/>
                <a:ea typeface="Arimo"/>
                <a:cs typeface="Arimo"/>
              </a:rPr>
              <a:t> </a:t>
            </a:r>
            <a:r>
              <a:rPr lang="en-US" sz="2900" spc="-53" dirty="0" err="1">
                <a:latin typeface="Arimo"/>
                <a:ea typeface="Arimo"/>
                <a:cs typeface="Arimo"/>
              </a:rPr>
              <a:t>theo</a:t>
            </a:r>
            <a:r>
              <a:rPr lang="en-US" sz="2900" spc="-53" dirty="0">
                <a:latin typeface="Arimo"/>
                <a:ea typeface="Arimo"/>
                <a:cs typeface="Arimo"/>
              </a:rPr>
              <a:t> </a:t>
            </a:r>
            <a:r>
              <a:rPr lang="en-US" sz="2900" spc="-53" dirty="0" err="1">
                <a:latin typeface="Arimo"/>
                <a:ea typeface="Arimo"/>
                <a:cs typeface="Arimo"/>
              </a:rPr>
              <a:t>hệ</a:t>
            </a:r>
            <a:r>
              <a:rPr lang="en-US" sz="2900" spc="-53" dirty="0">
                <a:latin typeface="Arimo"/>
                <a:ea typeface="Arimo"/>
                <a:cs typeface="Arimo"/>
              </a:rPr>
              <a:t> </a:t>
            </a:r>
            <a:r>
              <a:rPr lang="en-US" sz="2900" spc="-53" dirty="0" err="1">
                <a:latin typeface="Arimo"/>
                <a:ea typeface="Arimo"/>
                <a:cs typeface="Arimo"/>
              </a:rPr>
              <a:t>sinh</a:t>
            </a:r>
            <a:r>
              <a:rPr lang="en-US" sz="2900" spc="-53" dirty="0">
                <a:latin typeface="Arimo"/>
                <a:ea typeface="Arimo"/>
                <a:cs typeface="Arimo"/>
              </a:rPr>
              <a:t> </a:t>
            </a:r>
            <a:r>
              <a:rPr lang="en-US" sz="2900" spc="-53" dirty="0" err="1">
                <a:latin typeface="Arimo"/>
                <a:ea typeface="Arimo"/>
                <a:cs typeface="Arimo"/>
              </a:rPr>
              <a:t>thái</a:t>
            </a:r>
            <a:r>
              <a:rPr lang="en-US" sz="2900" spc="-53" dirty="0">
                <a:latin typeface="Arimo"/>
                <a:ea typeface="Arimo"/>
                <a:cs typeface="Arimo"/>
              </a:rPr>
              <a:t> </a:t>
            </a:r>
          </a:p>
          <a:p>
            <a:pPr marL="0" indent="0">
              <a:buClr>
                <a:srgbClr val="00B050"/>
              </a:buClr>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buClr>
                <a:srgbClr val="00B050"/>
              </a:buClr>
              <a:buFont typeface="Arial" pitchFamily="34" charset="0"/>
              <a:buNone/>
              <a:defRPr/>
            </a:pPr>
            <a:endParaRPr lang="en-US" sz="2900" b="1" dirty="0">
              <a:solidFill>
                <a:srgbClr val="00B0F0"/>
              </a:solidFill>
              <a:ea typeface="ＭＳ Ｐゴシック" pitchFamily="34" charset="-128"/>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
        <p:nvSpPr>
          <p:cNvPr id="10" name="TextBox 9">
            <a:extLst>
              <a:ext uri="{FF2B5EF4-FFF2-40B4-BE49-F238E27FC236}">
                <a16:creationId xmlns:a16="http://schemas.microsoft.com/office/drawing/2014/main" id="{931BDB55-D134-0394-6068-E1549FD7EAD6}"/>
              </a:ext>
            </a:extLst>
          </p:cNvPr>
          <p:cNvSpPr txBox="1">
            <a:spLocks noChangeArrowheads="1"/>
          </p:cNvSpPr>
          <p:nvPr/>
        </p:nvSpPr>
        <p:spPr>
          <a:xfrm>
            <a:off x="2329061" y="8955266"/>
            <a:ext cx="2895600" cy="457501"/>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vert="horz" lIns="91440" tIns="45720" rIns="91440" bIns="45720" rtlCol="0">
            <a:noAutofit/>
          </a:bodyPr>
          <a:lstStyle>
            <a:defPPr>
              <a:defRPr lang="en-US"/>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B050"/>
              </a:buClr>
              <a:buFont typeface="Wingdings" pitchFamily="2" charset="2"/>
              <a:buChar char="ü"/>
            </a:pPr>
            <a:r>
              <a:rPr lang="en-US" sz="6000" b="1" dirty="0">
                <a:solidFill>
                  <a:srgbClr val="FF0000"/>
                </a:solidFill>
                <a:ea typeface="ＭＳ Ｐゴシック" pitchFamily="34" charset="-128"/>
              </a:rPr>
              <a:t>Feed</a:t>
            </a:r>
          </a:p>
        </p:txBody>
      </p:sp>
      <p:sp>
        <p:nvSpPr>
          <p:cNvPr id="11" name="TextBox 10">
            <a:extLst>
              <a:ext uri="{FF2B5EF4-FFF2-40B4-BE49-F238E27FC236}">
                <a16:creationId xmlns:a16="http://schemas.microsoft.com/office/drawing/2014/main" id="{ACC323DF-78D2-23CC-9B61-BB4DAE2204C8}"/>
              </a:ext>
            </a:extLst>
          </p:cNvPr>
          <p:cNvSpPr txBox="1">
            <a:spLocks noChangeArrowheads="1"/>
          </p:cNvSpPr>
          <p:nvPr/>
        </p:nvSpPr>
        <p:spPr>
          <a:xfrm>
            <a:off x="7412930" y="8955266"/>
            <a:ext cx="2895600" cy="457501"/>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vert="horz" lIns="91440" tIns="45720" rIns="91440" bIns="45720" rtlCol="0">
            <a:noAutofit/>
          </a:bodyPr>
          <a:lstStyle>
            <a:defPPr>
              <a:defRPr lang="en-US"/>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B050"/>
              </a:buClr>
              <a:buFont typeface="Wingdings" pitchFamily="2" charset="2"/>
              <a:buChar char="ü"/>
            </a:pPr>
            <a:r>
              <a:rPr lang="en-US" sz="6000" b="1" dirty="0">
                <a:solidFill>
                  <a:srgbClr val="00B0F0"/>
                </a:solidFill>
                <a:ea typeface="ＭＳ Ｐゴシック" pitchFamily="34" charset="-128"/>
              </a:rPr>
              <a:t>Farm</a:t>
            </a:r>
          </a:p>
        </p:txBody>
      </p:sp>
      <p:sp>
        <p:nvSpPr>
          <p:cNvPr id="12" name="TextBox 11">
            <a:extLst>
              <a:ext uri="{FF2B5EF4-FFF2-40B4-BE49-F238E27FC236}">
                <a16:creationId xmlns:a16="http://schemas.microsoft.com/office/drawing/2014/main" id="{104731DD-D8D7-CD6D-D211-E27DBAD8B9D9}"/>
              </a:ext>
            </a:extLst>
          </p:cNvPr>
          <p:cNvSpPr txBox="1">
            <a:spLocks noChangeArrowheads="1"/>
          </p:cNvSpPr>
          <p:nvPr/>
        </p:nvSpPr>
        <p:spPr>
          <a:xfrm>
            <a:off x="12463461" y="8955266"/>
            <a:ext cx="2895600" cy="457501"/>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vert="horz" lIns="91440" tIns="45720" rIns="91440" bIns="45720" rtlCol="0">
            <a:noAutofit/>
          </a:bodyPr>
          <a:lstStyle>
            <a:defPPr>
              <a:defRPr lang="en-US"/>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B050"/>
              </a:buClr>
              <a:buFont typeface="Wingdings" pitchFamily="2" charset="2"/>
              <a:buChar char="ü"/>
            </a:pPr>
            <a:r>
              <a:rPr lang="en-US" sz="6000" b="1" dirty="0">
                <a:solidFill>
                  <a:srgbClr val="0070C0"/>
                </a:solidFill>
                <a:ea typeface="ＭＳ Ｐゴシック" pitchFamily="34" charset="-128"/>
              </a:rPr>
              <a:t>Food</a:t>
            </a:r>
          </a:p>
        </p:txBody>
      </p:sp>
    </p:spTree>
    <p:extLst>
      <p:ext uri="{BB962C8B-B14F-4D97-AF65-F5344CB8AC3E}">
        <p14:creationId xmlns:p14="http://schemas.microsoft.com/office/powerpoint/2010/main" val="1945494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F6865-AFA6-693B-16FC-8CFA5FB7FE2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9E311B1B-F468-6ACC-FDCA-412A2AF06783}"/>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3B68C0C0-3BCA-316F-902C-7672DDC1A308}"/>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44C1057D-0696-827B-E033-8E64E7F6CF8E}"/>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D682B037-A893-D523-224B-065F298BCB57}"/>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12839B03-0715-FAB5-F642-5FD925E46154}"/>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025D93A5-07B2-295C-3A4D-BA0932240870}"/>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E54AE91A-0FE5-7759-CDD2-4802C7BD7AC3}"/>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BF3CC7E2-6E19-90AC-3F09-95C4292C53D5}"/>
              </a:ext>
            </a:extLst>
          </p:cNvPr>
          <p:cNvSpPr txBox="1">
            <a:spLocks noChangeArrowheads="1"/>
          </p:cNvSpPr>
          <p:nvPr/>
        </p:nvSpPr>
        <p:spPr>
          <a:xfrm>
            <a:off x="1827314" y="22479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726"/>
              </a:lnSpc>
              <a:spcBef>
                <a:spcPct val="0"/>
              </a:spcBef>
              <a:buClr>
                <a:srgbClr val="00B050"/>
              </a:buClr>
              <a:buNone/>
              <a:defRPr/>
            </a:pPr>
            <a:r>
              <a:rPr lang="en-US" sz="2900" b="1" i="1" spc="-53" dirty="0">
                <a:latin typeface="Arimo"/>
                <a:ea typeface="Arimo"/>
                <a:cs typeface="Arimo"/>
              </a:rPr>
              <a:t>	</a:t>
            </a:r>
          </a:p>
          <a:p>
            <a:pPr marL="0">
              <a:buClr>
                <a:srgbClr val="00B050"/>
              </a:buClr>
              <a:buFont typeface="Wingdings" pitchFamily="2" charset="2"/>
              <a:buChar char="ü"/>
              <a:defRPr/>
            </a:pPr>
            <a:r>
              <a:rPr lang="en-US" sz="2900" spc="-53" dirty="0" err="1">
                <a:latin typeface="Arimo"/>
                <a:ea typeface="Arimo"/>
                <a:cs typeface="Arimo"/>
              </a:rPr>
              <a:t>Mã</a:t>
            </a:r>
            <a:r>
              <a:rPr lang="en-US" sz="2900" spc="-53" dirty="0">
                <a:latin typeface="Arimo"/>
                <a:ea typeface="Arimo"/>
                <a:cs typeface="Arimo"/>
              </a:rPr>
              <a:t> </a:t>
            </a:r>
            <a:r>
              <a:rPr lang="en-US" sz="2900" spc="-53" dirty="0" err="1">
                <a:latin typeface="Arimo"/>
                <a:ea typeface="Arimo"/>
                <a:cs typeface="Arimo"/>
              </a:rPr>
              <a:t>số</a:t>
            </a:r>
            <a:r>
              <a:rPr lang="en-US" sz="2900" spc="-53" dirty="0">
                <a:latin typeface="Arimo"/>
                <a:ea typeface="Arimo"/>
                <a:cs typeface="Arimo"/>
              </a:rPr>
              <a:t> </a:t>
            </a:r>
            <a:r>
              <a:rPr lang="en-US" sz="2900" spc="-53" dirty="0" err="1">
                <a:latin typeface="Arimo"/>
                <a:ea typeface="Arimo"/>
                <a:cs typeface="Arimo"/>
              </a:rPr>
              <a:t>doanh</a:t>
            </a:r>
            <a:r>
              <a:rPr lang="en-US" sz="2900" spc="-53" dirty="0">
                <a:latin typeface="Arimo"/>
                <a:ea typeface="Arimo"/>
                <a:cs typeface="Arimo"/>
              </a:rPr>
              <a:t> </a:t>
            </a:r>
            <a:r>
              <a:rPr lang="en-US" sz="2900" spc="-53" dirty="0" err="1">
                <a:latin typeface="Arimo"/>
                <a:ea typeface="Arimo"/>
                <a:cs typeface="Arimo"/>
              </a:rPr>
              <a:t>nghiệp</a:t>
            </a:r>
            <a:r>
              <a:rPr lang="en-US" sz="2900" spc="-53" dirty="0">
                <a:latin typeface="Arimo"/>
                <a:ea typeface="Arimo"/>
                <a:cs typeface="Arimo"/>
              </a:rPr>
              <a:t> </a:t>
            </a:r>
            <a:r>
              <a:rPr lang="en-US" sz="2900" spc="-53" dirty="0">
                <a:latin typeface="Arimo"/>
                <a:ea typeface="Arimo"/>
                <a:cs typeface="Arimo"/>
                <a:hlinkClick r:id="rId6" action="ppaction://hlinkfile"/>
              </a:rPr>
              <a:t>MGF 2025.pdf</a:t>
            </a:r>
            <a:endParaRPr lang="en-US" sz="2900" spc="-53" dirty="0">
              <a:latin typeface="Arimo"/>
              <a:ea typeface="Arimo"/>
              <a:cs typeface="Arimo"/>
            </a:endParaRPr>
          </a:p>
          <a:p>
            <a:pPr marL="0" indent="0">
              <a:buClr>
                <a:srgbClr val="00B050"/>
              </a:buClr>
              <a:buNone/>
              <a:defRPr/>
            </a:pPr>
            <a:endParaRPr lang="en-US" sz="2900" spc="-53" dirty="0">
              <a:latin typeface="Arimo"/>
              <a:ea typeface="Arimo"/>
              <a:cs typeface="Arimo"/>
            </a:endParaRPr>
          </a:p>
          <a:p>
            <a:pPr marL="0" indent="0">
              <a:buClr>
                <a:srgbClr val="00B050"/>
              </a:buClr>
              <a:buNone/>
              <a:defRPr/>
            </a:pPr>
            <a:endParaRPr lang="en-US" sz="2900" spc="-53" dirty="0">
              <a:latin typeface="Arimo"/>
              <a:ea typeface="Arimo"/>
              <a:cs typeface="Arimo"/>
            </a:endParaRPr>
          </a:p>
          <a:p>
            <a:pPr marL="0">
              <a:buClr>
                <a:srgbClr val="00B050"/>
              </a:buClr>
              <a:buFont typeface="Wingdings" pitchFamily="2" charset="2"/>
              <a:buChar char="ü"/>
              <a:defRPr/>
            </a:pPr>
            <a:r>
              <a:rPr lang="en-US" sz="2900" spc="-53" dirty="0" err="1">
                <a:latin typeface="Arimo"/>
                <a:ea typeface="Arimo"/>
                <a:cs typeface="Arimo"/>
              </a:rPr>
              <a:t>Mã</a:t>
            </a:r>
            <a:r>
              <a:rPr lang="en-US" sz="2900" spc="-53" dirty="0">
                <a:latin typeface="Arimo"/>
                <a:ea typeface="Arimo"/>
                <a:cs typeface="Arimo"/>
              </a:rPr>
              <a:t> </a:t>
            </a:r>
            <a:r>
              <a:rPr lang="en-US" sz="2900" spc="-53" dirty="0" err="1">
                <a:latin typeface="Arimo"/>
                <a:ea typeface="Arimo"/>
                <a:cs typeface="Arimo"/>
              </a:rPr>
              <a:t>nghành</a:t>
            </a:r>
            <a:r>
              <a:rPr lang="en-US" sz="2900" spc="-53" dirty="0">
                <a:latin typeface="Arimo"/>
                <a:ea typeface="Arimo"/>
                <a:cs typeface="Arimo"/>
              </a:rPr>
              <a:t> </a:t>
            </a:r>
            <a:r>
              <a:rPr lang="en-US" sz="2900" spc="-53" dirty="0">
                <a:latin typeface="Arimo"/>
                <a:ea typeface="Arimo"/>
                <a:cs typeface="Arimo"/>
                <a:hlinkClick r:id="rId7" action="ppaction://hlinkfile"/>
              </a:rPr>
              <a:t>NoteChapar.pdf</a:t>
            </a:r>
            <a:endParaRPr lang="en-US" sz="2900" spc="-53" dirty="0">
              <a:latin typeface="Arimo"/>
              <a:ea typeface="Arimo"/>
              <a:cs typeface="Arimo"/>
            </a:endParaRPr>
          </a:p>
          <a:p>
            <a:pPr marL="0" indent="0">
              <a:buClr>
                <a:srgbClr val="00B050"/>
              </a:buClr>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buClr>
                <a:srgbClr val="00B050"/>
              </a:buClr>
              <a:buFont typeface="Arial" pitchFamily="34" charset="0"/>
              <a:buNone/>
              <a:defRPr/>
            </a:pPr>
            <a:endParaRPr lang="en-US" sz="2900" b="1" dirty="0">
              <a:solidFill>
                <a:srgbClr val="00B0F0"/>
              </a:solidFill>
              <a:ea typeface="ＭＳ Ｐゴシック" pitchFamily="34" charset="-128"/>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392095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AB924-3356-C756-0E32-9927C582F3A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943F2E8-FF90-4ED0-BE33-FB4EBF21874C}"/>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E9D78919-2E9D-70A4-6087-2DA703AAEA22}"/>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FD28D121-BFEA-9013-66D1-412FFD21CC4E}"/>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EF43D43A-D92B-4F50-6386-85BA65B733E2}"/>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9D559E67-7DB9-67C0-D467-71E041D987BB}"/>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C5275497-B700-97FA-9C4D-AD0D19C061D8}"/>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55A7F0AD-24E4-C3AF-6A97-C87BF1555550}"/>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1843E028-2458-2F93-6465-CE57C562CA3D}"/>
              </a:ext>
            </a:extLst>
          </p:cNvPr>
          <p:cNvSpPr txBox="1">
            <a:spLocks noChangeArrowheads="1"/>
          </p:cNvSpPr>
          <p:nvPr/>
        </p:nvSpPr>
        <p:spPr>
          <a:xfrm>
            <a:off x="1827314" y="22479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buClr>
                <a:srgbClr val="00B050"/>
              </a:buClr>
              <a:buFont typeface="Wingdings" pitchFamily="2" charset="2"/>
              <a:buChar char="ü"/>
              <a:defRPr/>
            </a:pPr>
            <a:r>
              <a:rPr lang="en-US" sz="2900" b="1" spc="-53" dirty="0" err="1">
                <a:solidFill>
                  <a:srgbClr val="FF0000"/>
                </a:solidFill>
                <a:latin typeface="Arimo"/>
                <a:ea typeface="Arimo"/>
                <a:cs typeface="Arimo"/>
              </a:rPr>
              <a:t>Tầm</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nhìn</a:t>
            </a:r>
            <a:r>
              <a:rPr lang="en-US" sz="2900" b="1" spc="-53" dirty="0">
                <a:solidFill>
                  <a:srgbClr val="FF0000"/>
                </a:solidFill>
                <a:latin typeface="Arimo"/>
                <a:ea typeface="Arimo"/>
                <a:cs typeface="Arimo"/>
              </a:rPr>
              <a:t>:</a:t>
            </a:r>
          </a:p>
          <a:p>
            <a:pPr marL="0" indent="0">
              <a:buClr>
                <a:srgbClr val="00B050"/>
              </a:buClr>
              <a:buNone/>
              <a:defRPr/>
            </a:pPr>
            <a:endParaRPr lang="en-US" sz="2900" spc="-53" dirty="0">
              <a:latin typeface="Arimo"/>
              <a:ea typeface="Arimo"/>
              <a:cs typeface="Arimo"/>
            </a:endParaRPr>
          </a:p>
          <a:p>
            <a:pPr marL="0" indent="0">
              <a:buClr>
                <a:srgbClr val="00B050"/>
              </a:buClr>
              <a:buNone/>
              <a:defRPr/>
            </a:pPr>
            <a:r>
              <a:rPr lang="en-US" sz="2900" spc="-53" dirty="0">
                <a:latin typeface="Arimo"/>
                <a:ea typeface="Arimo"/>
                <a:cs typeface="Arimo"/>
              </a:rPr>
              <a:t>	</a:t>
            </a:r>
            <a:r>
              <a:rPr lang="nl-NL" sz="2900" spc="-53" dirty="0">
                <a:solidFill>
                  <a:srgbClr val="FF0000"/>
                </a:solidFill>
                <a:latin typeface="Arimo"/>
                <a:ea typeface="Arimo"/>
                <a:cs typeface="Arimo"/>
              </a:rPr>
              <a:t>MGF</a:t>
            </a:r>
            <a:r>
              <a:rPr lang="nl-NL" altLang="en-US" sz="2900" spc="-53" dirty="0">
                <a:latin typeface="Arimo"/>
                <a:ea typeface="Arimo"/>
                <a:cs typeface="Arimo"/>
              </a:rPr>
              <a:t> ngày càng đóng một vai trò quan trọng trong việc nuôi dưỡng dân số ngày càng tăng trên thế giới bằng một cách thích hợp, phù hợp với động vật, con người, và môi trường</a:t>
            </a:r>
          </a:p>
          <a:p>
            <a:pPr marL="0" indent="0">
              <a:buClr>
                <a:srgbClr val="00B050"/>
              </a:buClr>
              <a:buNone/>
              <a:defRPr/>
            </a:pPr>
            <a:endParaRPr lang="en-US" sz="2900" spc="-53" dirty="0">
              <a:latin typeface="Arimo"/>
              <a:ea typeface="Arimo"/>
              <a:cs typeface="Arimo"/>
            </a:endParaRPr>
          </a:p>
          <a:p>
            <a:pPr marL="0" indent="0">
              <a:buClr>
                <a:srgbClr val="00B050"/>
              </a:buClr>
              <a:buFont typeface="Arial" pitchFamily="34" charset="0"/>
              <a:buNone/>
              <a:defRPr/>
            </a:pPr>
            <a:endParaRPr lang="en-US" sz="2900" b="1" dirty="0">
              <a:solidFill>
                <a:srgbClr val="00B0F0"/>
              </a:solidFill>
              <a:ea typeface="ＭＳ Ｐゴシック" pitchFamily="34" charset="-128"/>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2593115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9C184-F9BF-0AE5-3032-FA7266D11F6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5EBAD62-713B-EE0B-73E3-9CF45CA1C316}"/>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1EEE3429-6489-89BA-1F18-A9041B1E675A}"/>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128A0729-41F0-2D6A-CB6D-B790B8C335B2}"/>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2F8E130D-B6E8-098F-2BA5-8424D9230D61}"/>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ACA851F2-E5F3-B242-D466-3467D5819433}"/>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BA1A9C88-76CF-B84A-FF6C-EAC7F6F60E56}"/>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C264E268-67B1-8B02-017C-9816F7E2D881}"/>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AB3859CF-41E8-98E0-2785-A2C6D31FE74D}"/>
              </a:ext>
            </a:extLst>
          </p:cNvPr>
          <p:cNvSpPr txBox="1">
            <a:spLocks noChangeArrowheads="1"/>
          </p:cNvSpPr>
          <p:nvPr/>
        </p:nvSpPr>
        <p:spPr>
          <a:xfrm>
            <a:off x="1808264" y="22098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buClr>
                <a:srgbClr val="00B050"/>
              </a:buClr>
              <a:buFont typeface="Wingdings" pitchFamily="2" charset="2"/>
              <a:buChar char="ü"/>
              <a:defRPr/>
            </a:pPr>
            <a:r>
              <a:rPr lang="en-US" sz="2900" b="1" spc="-53" dirty="0" err="1">
                <a:solidFill>
                  <a:srgbClr val="FF0000"/>
                </a:solidFill>
                <a:latin typeface="Arimo"/>
                <a:ea typeface="Arimo"/>
                <a:cs typeface="Arimo"/>
              </a:rPr>
              <a:t>Sứ</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mệnh</a:t>
            </a:r>
            <a:r>
              <a:rPr lang="en-US" sz="2900" b="1" spc="-53" dirty="0">
                <a:solidFill>
                  <a:srgbClr val="FF0000"/>
                </a:solidFill>
                <a:latin typeface="Arimo"/>
                <a:ea typeface="Arimo"/>
                <a:cs typeface="Arimo"/>
              </a:rPr>
              <a:t>:</a:t>
            </a:r>
          </a:p>
          <a:p>
            <a:pPr marL="0" indent="0">
              <a:buClr>
                <a:srgbClr val="00B050"/>
              </a:buClr>
              <a:buNone/>
              <a:defRPr/>
            </a:pPr>
            <a:endParaRPr lang="en-US" sz="2900" spc="-53" dirty="0">
              <a:latin typeface="Arimo"/>
              <a:ea typeface="Arimo"/>
              <a:cs typeface="Arimo"/>
            </a:endParaRPr>
          </a:p>
          <a:p>
            <a:pPr marL="0" indent="0">
              <a:buClr>
                <a:srgbClr val="00B050"/>
              </a:buClr>
              <a:buNone/>
              <a:defRPr/>
            </a:pPr>
            <a:r>
              <a:rPr lang="en-US" sz="2900" spc="-53" dirty="0">
                <a:latin typeface="Arimo"/>
                <a:ea typeface="Arimo"/>
                <a:cs typeface="Arimo"/>
              </a:rPr>
              <a:t>	</a:t>
            </a:r>
            <a:r>
              <a:rPr lang="en-US" sz="2900" spc="-53" dirty="0" err="1">
                <a:latin typeface="Arimo"/>
                <a:ea typeface="Arimo"/>
                <a:cs typeface="Arimo"/>
              </a:rPr>
              <a:t>Chúng</a:t>
            </a:r>
            <a:r>
              <a:rPr lang="en-US" sz="2900" spc="-53" dirty="0">
                <a:latin typeface="Arimo"/>
                <a:ea typeface="Arimo"/>
                <a:cs typeface="Arimo"/>
              </a:rPr>
              <a:t> </a:t>
            </a:r>
            <a:r>
              <a:rPr lang="en-US" sz="2900" spc="-53" dirty="0" err="1">
                <a:latin typeface="Arimo"/>
                <a:ea typeface="Arimo"/>
                <a:cs typeface="Arimo"/>
              </a:rPr>
              <a:t>tôi</a:t>
            </a:r>
            <a:r>
              <a:rPr lang="en-US" sz="2900" spc="-53" dirty="0">
                <a:latin typeface="Arimo"/>
                <a:ea typeface="Arimo"/>
                <a:cs typeface="Arimo"/>
              </a:rPr>
              <a:t> </a:t>
            </a:r>
            <a:r>
              <a:rPr lang="en-US" sz="2900" spc="-53" dirty="0" err="1">
                <a:latin typeface="Arimo"/>
                <a:ea typeface="Arimo"/>
                <a:cs typeface="Arimo"/>
              </a:rPr>
              <a:t>mang</a:t>
            </a:r>
            <a:r>
              <a:rPr lang="en-US" sz="2900" spc="-53" dirty="0">
                <a:latin typeface="Arimo"/>
                <a:ea typeface="Arimo"/>
                <a:cs typeface="Arimo"/>
              </a:rPr>
              <a:t> </a:t>
            </a:r>
            <a:r>
              <a:rPr lang="en-US" sz="2900" spc="-53" dirty="0" err="1">
                <a:latin typeface="Arimo"/>
                <a:ea typeface="Arimo"/>
                <a:cs typeface="Arimo"/>
              </a:rPr>
              <a:t>đến</a:t>
            </a:r>
            <a:r>
              <a:rPr lang="en-US" sz="2900" spc="-53" dirty="0">
                <a:latin typeface="Arimo"/>
                <a:ea typeface="Arimo"/>
                <a:cs typeface="Arimo"/>
              </a:rPr>
              <a:t> </a:t>
            </a:r>
            <a:r>
              <a:rPr lang="en-US" sz="2900" spc="-53" dirty="0" err="1">
                <a:latin typeface="Arimo"/>
                <a:ea typeface="Arimo"/>
                <a:cs typeface="Arimo"/>
              </a:rPr>
              <a:t>cho</a:t>
            </a:r>
            <a:r>
              <a:rPr lang="en-US" sz="2900" spc="-53" dirty="0">
                <a:latin typeface="Arimo"/>
                <a:ea typeface="Arimo"/>
                <a:cs typeface="Arimo"/>
              </a:rPr>
              <a:t> </a:t>
            </a:r>
            <a:r>
              <a:rPr lang="en-US" sz="2900" spc="-53" dirty="0" err="1">
                <a:latin typeface="Arimo"/>
                <a:ea typeface="Arimo"/>
                <a:cs typeface="Arimo"/>
              </a:rPr>
              <a:t>khách</a:t>
            </a:r>
            <a:r>
              <a:rPr lang="en-US" sz="2900" spc="-53" dirty="0">
                <a:latin typeface="Arimo"/>
                <a:ea typeface="Arimo"/>
                <a:cs typeface="Arimo"/>
              </a:rPr>
              <a:t> </a:t>
            </a:r>
            <a:r>
              <a:rPr lang="en-US" sz="2900" spc="-53" dirty="0" err="1">
                <a:latin typeface="Arimo"/>
                <a:ea typeface="Arimo"/>
                <a:cs typeface="Arimo"/>
              </a:rPr>
              <a:t>hàng</a:t>
            </a:r>
            <a:r>
              <a:rPr lang="en-US" sz="2900" spc="-53" dirty="0">
                <a:latin typeface="Arimo"/>
                <a:ea typeface="Arimo"/>
                <a:cs typeface="Arimo"/>
              </a:rPr>
              <a:t> </a:t>
            </a:r>
            <a:r>
              <a:rPr lang="en-US" sz="2900" spc="-53" dirty="0" err="1">
                <a:latin typeface="Arimo"/>
                <a:ea typeface="Arimo"/>
                <a:cs typeface="Arimo"/>
              </a:rPr>
              <a:t>những</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phẩm</a:t>
            </a:r>
            <a:r>
              <a:rPr lang="en-US" sz="2900" spc="-53" dirty="0">
                <a:latin typeface="Arimo"/>
                <a:ea typeface="Arimo"/>
                <a:cs typeface="Arimo"/>
              </a:rPr>
              <a:t> </a:t>
            </a:r>
            <a:r>
              <a:rPr lang="en-US" sz="2900" spc="-53" dirty="0" err="1">
                <a:latin typeface="Arimo"/>
                <a:ea typeface="Arimo"/>
                <a:cs typeface="Arimo"/>
              </a:rPr>
              <a:t>thức</a:t>
            </a:r>
            <a:r>
              <a:rPr lang="en-US" sz="2900" spc="-53" dirty="0">
                <a:latin typeface="Arimo"/>
                <a:ea typeface="Arimo"/>
                <a:cs typeface="Arimo"/>
              </a:rPr>
              <a:t> </a:t>
            </a:r>
            <a:r>
              <a:rPr lang="en-US" sz="2900" spc="-53" dirty="0" err="1">
                <a:latin typeface="Arimo"/>
                <a:ea typeface="Arimo"/>
                <a:cs typeface="Arimo"/>
              </a:rPr>
              <a:t>ăn</a:t>
            </a:r>
            <a:r>
              <a:rPr lang="en-US" sz="2900" spc="-53" dirty="0">
                <a:latin typeface="Arimo"/>
                <a:ea typeface="Arimo"/>
                <a:cs typeface="Arimo"/>
              </a:rPr>
              <a:t> </a:t>
            </a:r>
            <a:r>
              <a:rPr lang="en-US" sz="2900" spc="-53" dirty="0" err="1">
                <a:latin typeface="Arimo"/>
                <a:ea typeface="Arimo"/>
                <a:cs typeface="Arimo"/>
              </a:rPr>
              <a:t>chăn</a:t>
            </a:r>
            <a:r>
              <a:rPr lang="en-US" sz="2900" spc="-53" dirty="0">
                <a:latin typeface="Arimo"/>
                <a:ea typeface="Arimo"/>
                <a:cs typeface="Arimo"/>
              </a:rPr>
              <a:t> </a:t>
            </a:r>
            <a:r>
              <a:rPr lang="en-US" sz="2900" spc="-53" dirty="0" err="1">
                <a:latin typeface="Arimo"/>
                <a:ea typeface="Arimo"/>
                <a:cs typeface="Arimo"/>
              </a:rPr>
              <a:t>nuôi</a:t>
            </a:r>
            <a:r>
              <a:rPr lang="en-US" sz="2900" spc="-53" dirty="0">
                <a:latin typeface="Arimo"/>
                <a:ea typeface="Arimo"/>
                <a:cs typeface="Arimo"/>
              </a:rPr>
              <a:t> </a:t>
            </a:r>
            <a:r>
              <a:rPr lang="en-US" sz="2900" spc="-53" dirty="0" err="1">
                <a:latin typeface="Arimo"/>
                <a:ea typeface="Arimo"/>
                <a:cs typeface="Arimo"/>
              </a:rPr>
              <a:t>chất</a:t>
            </a:r>
            <a:r>
              <a:rPr lang="en-US" sz="2900" spc="-53" dirty="0">
                <a:latin typeface="Arimo"/>
                <a:ea typeface="Arimo"/>
                <a:cs typeface="Arimo"/>
              </a:rPr>
              <a:t> </a:t>
            </a:r>
            <a:r>
              <a:rPr lang="en-US" sz="2900" spc="-53" dirty="0" err="1">
                <a:latin typeface="Arimo"/>
                <a:ea typeface="Arimo"/>
                <a:cs typeface="Arimo"/>
              </a:rPr>
              <a:t>lượng</a:t>
            </a:r>
            <a:r>
              <a:rPr lang="en-US" sz="2900" spc="-53" dirty="0">
                <a:latin typeface="Arimo"/>
                <a:ea typeface="Arimo"/>
                <a:cs typeface="Arimo"/>
              </a:rPr>
              <a:t> </a:t>
            </a:r>
            <a:r>
              <a:rPr lang="en-US" sz="2900" spc="-53" dirty="0" err="1">
                <a:latin typeface="Arimo"/>
                <a:ea typeface="Arimo"/>
                <a:cs typeface="Arimo"/>
              </a:rPr>
              <a:t>cao</a:t>
            </a:r>
            <a:r>
              <a:rPr lang="en-US" sz="2900" spc="-53" dirty="0">
                <a:latin typeface="Arimo"/>
                <a:ea typeface="Arimo"/>
                <a:cs typeface="Arimo"/>
              </a:rPr>
              <a:t>, </a:t>
            </a:r>
            <a:r>
              <a:rPr lang="en-US" sz="2900" spc="-53" dirty="0" err="1">
                <a:latin typeface="Arimo"/>
                <a:ea typeface="Arimo"/>
                <a:cs typeface="Arimo"/>
              </a:rPr>
              <a:t>thực</a:t>
            </a:r>
            <a:r>
              <a:rPr lang="en-US" sz="2900" spc="-53" dirty="0">
                <a:latin typeface="Arimo"/>
                <a:ea typeface="Arimo"/>
                <a:cs typeface="Arimo"/>
              </a:rPr>
              <a:t> </a:t>
            </a:r>
            <a:r>
              <a:rPr lang="en-US" sz="2900" spc="-53" dirty="0" err="1">
                <a:latin typeface="Arimo"/>
                <a:ea typeface="Arimo"/>
                <a:cs typeface="Arimo"/>
              </a:rPr>
              <a:t>phẩm</a:t>
            </a:r>
            <a:r>
              <a:rPr lang="en-US" sz="2900" spc="-53" dirty="0">
                <a:latin typeface="Arimo"/>
                <a:ea typeface="Arimo"/>
                <a:cs typeface="Arimo"/>
              </a:rPr>
              <a:t> an </a:t>
            </a:r>
            <a:r>
              <a:rPr lang="en-US" sz="2900" spc="-53" dirty="0" err="1">
                <a:latin typeface="Arimo"/>
                <a:ea typeface="Arimo"/>
                <a:cs typeface="Arimo"/>
              </a:rPr>
              <a:t>toàn</a:t>
            </a:r>
            <a:r>
              <a:rPr lang="en-US" sz="2900" spc="-53" dirty="0">
                <a:latin typeface="Arimo"/>
                <a:ea typeface="Arimo"/>
                <a:cs typeface="Arimo"/>
              </a:rPr>
              <a:t>, </a:t>
            </a:r>
            <a:r>
              <a:rPr lang="en-US" sz="2900" spc="-53" dirty="0" err="1">
                <a:latin typeface="Arimo"/>
                <a:ea typeface="Arimo"/>
                <a:cs typeface="Arimo"/>
              </a:rPr>
              <a:t>cùng</a:t>
            </a:r>
            <a:r>
              <a:rPr lang="en-US" sz="2900" spc="-53" dirty="0">
                <a:latin typeface="Arimo"/>
                <a:ea typeface="Arimo"/>
                <a:cs typeface="Arimo"/>
              </a:rPr>
              <a:t> </a:t>
            </a:r>
            <a:r>
              <a:rPr lang="en-US" sz="2900" spc="-53" dirty="0" err="1">
                <a:latin typeface="Arimo"/>
                <a:ea typeface="Arimo"/>
                <a:cs typeface="Arimo"/>
              </a:rPr>
              <a:t>giải</a:t>
            </a:r>
            <a:r>
              <a:rPr lang="en-US" sz="2900" spc="-53" dirty="0">
                <a:latin typeface="Arimo"/>
                <a:ea typeface="Arimo"/>
                <a:cs typeface="Arimo"/>
              </a:rPr>
              <a:t> </a:t>
            </a:r>
            <a:r>
              <a:rPr lang="en-US" sz="2900" spc="-53" dirty="0" err="1">
                <a:latin typeface="Arimo"/>
                <a:ea typeface="Arimo"/>
                <a:cs typeface="Arimo"/>
              </a:rPr>
              <a:t>pháp</a:t>
            </a:r>
            <a:r>
              <a:rPr lang="en-US" sz="2900" spc="-53" dirty="0">
                <a:latin typeface="Arimo"/>
                <a:ea typeface="Arimo"/>
                <a:cs typeface="Arimo"/>
              </a:rPr>
              <a:t> </a:t>
            </a:r>
            <a:r>
              <a:rPr lang="en-US" sz="2900" spc="-53" dirty="0" err="1">
                <a:latin typeface="Arimo"/>
                <a:ea typeface="Arimo"/>
                <a:cs typeface="Arimo"/>
              </a:rPr>
              <a:t>chăn</a:t>
            </a:r>
            <a:r>
              <a:rPr lang="en-US" sz="2900" spc="-53" dirty="0">
                <a:latin typeface="Arimo"/>
                <a:ea typeface="Arimo"/>
                <a:cs typeface="Arimo"/>
              </a:rPr>
              <a:t> </a:t>
            </a:r>
            <a:r>
              <a:rPr lang="en-US" sz="2900" spc="-53" dirty="0" err="1">
                <a:latin typeface="Arimo"/>
                <a:ea typeface="Arimo"/>
                <a:cs typeface="Arimo"/>
              </a:rPr>
              <a:t>nuôi</a:t>
            </a:r>
            <a:r>
              <a:rPr lang="en-US" sz="2900" spc="-53" dirty="0">
                <a:latin typeface="Arimo"/>
                <a:ea typeface="Arimo"/>
                <a:cs typeface="Arimo"/>
              </a:rPr>
              <a:t> </a:t>
            </a:r>
            <a:r>
              <a:rPr lang="en-US" sz="2900" spc="-53" dirty="0" err="1">
                <a:latin typeface="Arimo"/>
                <a:ea typeface="Arimo"/>
                <a:cs typeface="Arimo"/>
              </a:rPr>
              <a:t>bền</a:t>
            </a:r>
            <a:r>
              <a:rPr lang="en-US" sz="2900" spc="-53" dirty="0">
                <a:latin typeface="Arimo"/>
                <a:ea typeface="Arimo"/>
                <a:cs typeface="Arimo"/>
              </a:rPr>
              <a:t> </a:t>
            </a:r>
            <a:r>
              <a:rPr lang="en-US" sz="2900" spc="-53" dirty="0" err="1">
                <a:latin typeface="Arimo"/>
                <a:ea typeface="Arimo"/>
                <a:cs typeface="Arimo"/>
              </a:rPr>
              <a:t>vững</a:t>
            </a:r>
            <a:r>
              <a:rPr lang="en-US" sz="2900" spc="-53" dirty="0">
                <a:latin typeface="Arimo"/>
                <a:ea typeface="Arimo"/>
                <a:cs typeface="Arimo"/>
              </a:rPr>
              <a:t>, </a:t>
            </a:r>
            <a:r>
              <a:rPr lang="en-US" sz="2900" spc="-53" dirty="0" err="1">
                <a:latin typeface="Arimo"/>
                <a:ea typeface="Arimo"/>
                <a:cs typeface="Arimo"/>
              </a:rPr>
              <a:t>tạo</a:t>
            </a:r>
            <a:r>
              <a:rPr lang="en-US" sz="2900" spc="-53" dirty="0">
                <a:latin typeface="Arimo"/>
                <a:ea typeface="Arimo"/>
                <a:cs typeface="Arimo"/>
              </a:rPr>
              <a:t> </a:t>
            </a:r>
            <a:r>
              <a:rPr lang="en-US" sz="2900" spc="-53" dirty="0" err="1">
                <a:latin typeface="Arimo"/>
                <a:ea typeface="Arimo"/>
                <a:cs typeface="Arimo"/>
              </a:rPr>
              <a:t>ra</a:t>
            </a:r>
            <a:r>
              <a:rPr lang="en-US" sz="2900" spc="-53" dirty="0">
                <a:latin typeface="Arimo"/>
                <a:ea typeface="Arimo"/>
                <a:cs typeface="Arimo"/>
              </a:rPr>
              <a:t> </a:t>
            </a:r>
            <a:r>
              <a:rPr lang="en-US" sz="2900" spc="-53" dirty="0" err="1">
                <a:latin typeface="Arimo"/>
                <a:ea typeface="Arimo"/>
                <a:cs typeface="Arimo"/>
              </a:rPr>
              <a:t>chuỗi</a:t>
            </a:r>
            <a:r>
              <a:rPr lang="en-US" sz="2900" spc="-53" dirty="0">
                <a:latin typeface="Arimo"/>
                <a:ea typeface="Arimo"/>
                <a:cs typeface="Arimo"/>
              </a:rPr>
              <a:t> </a:t>
            </a:r>
            <a:r>
              <a:rPr lang="en-US" sz="2900" spc="-53" dirty="0" err="1">
                <a:latin typeface="Arimo"/>
                <a:ea typeface="Arimo"/>
                <a:cs typeface="Arimo"/>
              </a:rPr>
              <a:t>giá</a:t>
            </a:r>
            <a:r>
              <a:rPr lang="en-US" sz="2900" spc="-53" dirty="0">
                <a:latin typeface="Arimo"/>
                <a:ea typeface="Arimo"/>
                <a:cs typeface="Arimo"/>
              </a:rPr>
              <a:t> </a:t>
            </a:r>
            <a:r>
              <a:rPr lang="en-US" sz="2900" spc="-53" dirty="0" err="1">
                <a:latin typeface="Arimo"/>
                <a:ea typeface="Arimo"/>
                <a:cs typeface="Arimo"/>
              </a:rPr>
              <a:t>trị</a:t>
            </a:r>
            <a:r>
              <a:rPr lang="en-US" sz="2900" spc="-53" dirty="0">
                <a:latin typeface="Arimo"/>
                <a:ea typeface="Arimo"/>
                <a:cs typeface="Arimo"/>
              </a:rPr>
              <a:t> </a:t>
            </a:r>
            <a:r>
              <a:rPr lang="en-US" sz="2900" spc="-53" dirty="0" err="1">
                <a:latin typeface="Arimo"/>
                <a:ea typeface="Arimo"/>
                <a:cs typeface="Arimo"/>
              </a:rPr>
              <a:t>tốt</a:t>
            </a:r>
            <a:r>
              <a:rPr lang="en-US" sz="2900" spc="-53" dirty="0">
                <a:latin typeface="Arimo"/>
                <a:ea typeface="Arimo"/>
                <a:cs typeface="Arimo"/>
              </a:rPr>
              <a:t> </a:t>
            </a:r>
            <a:r>
              <a:rPr lang="en-US" sz="2900" spc="-53" dirty="0" err="1">
                <a:latin typeface="Arimo"/>
                <a:ea typeface="Arimo"/>
                <a:cs typeface="Arimo"/>
              </a:rPr>
              <a:t>nhất</a:t>
            </a:r>
            <a:r>
              <a:rPr lang="en-US" sz="2900" spc="-53" dirty="0">
                <a:latin typeface="Arimo"/>
                <a:ea typeface="Arimo"/>
                <a:cs typeface="Arimo"/>
              </a:rPr>
              <a:t> </a:t>
            </a:r>
            <a:r>
              <a:rPr lang="en-US" sz="2900" spc="-53" dirty="0" err="1">
                <a:latin typeface="Arimo"/>
                <a:ea typeface="Arimo"/>
                <a:cs typeface="Arimo"/>
              </a:rPr>
              <a:t>cho</a:t>
            </a:r>
            <a:r>
              <a:rPr lang="en-US" sz="2900" spc="-53" dirty="0">
                <a:latin typeface="Arimo"/>
                <a:ea typeface="Arimo"/>
                <a:cs typeface="Arimo"/>
              </a:rPr>
              <a:t> </a:t>
            </a:r>
            <a:r>
              <a:rPr lang="en-US" sz="2900" spc="-53" dirty="0" err="1">
                <a:latin typeface="Arimo"/>
                <a:ea typeface="Arimo"/>
                <a:cs typeface="Arimo"/>
              </a:rPr>
              <a:t>sức</a:t>
            </a:r>
            <a:r>
              <a:rPr lang="en-US" sz="2900" spc="-53" dirty="0">
                <a:latin typeface="Arimo"/>
                <a:ea typeface="Arimo"/>
                <a:cs typeface="Arimo"/>
              </a:rPr>
              <a:t> </a:t>
            </a:r>
            <a:r>
              <a:rPr lang="en-US" sz="2900" spc="-53" dirty="0" err="1">
                <a:latin typeface="Arimo"/>
                <a:ea typeface="Arimo"/>
                <a:cs typeface="Arimo"/>
              </a:rPr>
              <a:t>khỏe</a:t>
            </a:r>
            <a:r>
              <a:rPr lang="en-US" sz="2900" spc="-53" dirty="0">
                <a:latin typeface="Arimo"/>
                <a:ea typeface="Arimo"/>
                <a:cs typeface="Arimo"/>
              </a:rPr>
              <a:t> </a:t>
            </a:r>
            <a:r>
              <a:rPr lang="en-US" sz="2900" spc="-53" dirty="0" err="1">
                <a:latin typeface="Arimo"/>
                <a:ea typeface="Arimo"/>
                <a:cs typeface="Arimo"/>
              </a:rPr>
              <a:t>cộng</a:t>
            </a:r>
            <a:r>
              <a:rPr lang="en-US" sz="2900" spc="-53" dirty="0">
                <a:latin typeface="Arimo"/>
                <a:ea typeface="Arimo"/>
                <a:cs typeface="Arimo"/>
              </a:rPr>
              <a:t> </a:t>
            </a:r>
            <a:r>
              <a:rPr lang="en-US" sz="2900" spc="-53" dirty="0" err="1">
                <a:latin typeface="Arimo"/>
                <a:ea typeface="Arimo"/>
                <a:cs typeface="Arimo"/>
              </a:rPr>
              <a:t>đồng</a:t>
            </a:r>
            <a:r>
              <a:rPr lang="en-US" sz="2900" spc="-53" dirty="0">
                <a:latin typeface="Arimo"/>
                <a:ea typeface="Arimo"/>
                <a:cs typeface="Arimo"/>
              </a:rPr>
              <a:t> </a:t>
            </a:r>
            <a:r>
              <a:rPr lang="en-US" sz="2900" spc="-53" dirty="0" err="1">
                <a:latin typeface="Arimo"/>
                <a:ea typeface="Arimo"/>
                <a:cs typeface="Arimo"/>
              </a:rPr>
              <a:t>và</a:t>
            </a:r>
            <a:r>
              <a:rPr lang="en-US" sz="2900" spc="-53" dirty="0">
                <a:latin typeface="Arimo"/>
                <a:ea typeface="Arimo"/>
                <a:cs typeface="Arimo"/>
              </a:rPr>
              <a:t> </a:t>
            </a:r>
            <a:r>
              <a:rPr lang="en-US" sz="2900" spc="-53" dirty="0" err="1">
                <a:latin typeface="Arimo"/>
                <a:ea typeface="Arimo"/>
                <a:cs typeface="Arimo"/>
              </a:rPr>
              <a:t>thân</a:t>
            </a:r>
            <a:r>
              <a:rPr lang="en-US" sz="2900" spc="-53" dirty="0">
                <a:latin typeface="Arimo"/>
                <a:ea typeface="Arimo"/>
                <a:cs typeface="Arimo"/>
              </a:rPr>
              <a:t> </a:t>
            </a:r>
            <a:r>
              <a:rPr lang="en-US" sz="2900" spc="-53" dirty="0" err="1">
                <a:latin typeface="Arimo"/>
                <a:ea typeface="Arimo"/>
                <a:cs typeface="Arimo"/>
              </a:rPr>
              <a:t>thiện</a:t>
            </a:r>
            <a:r>
              <a:rPr lang="en-US" sz="2900" spc="-53" dirty="0">
                <a:latin typeface="Arimo"/>
                <a:ea typeface="Arimo"/>
                <a:cs typeface="Arimo"/>
              </a:rPr>
              <a:t> </a:t>
            </a:r>
            <a:r>
              <a:rPr lang="en-US" sz="2900" spc="-53" dirty="0" err="1">
                <a:latin typeface="Arimo"/>
                <a:ea typeface="Arimo"/>
                <a:cs typeface="Arimo"/>
              </a:rPr>
              <a:t>với</a:t>
            </a:r>
            <a:r>
              <a:rPr lang="en-US" sz="2900" spc="-53" dirty="0">
                <a:latin typeface="Arimo"/>
                <a:ea typeface="Arimo"/>
                <a:cs typeface="Arimo"/>
              </a:rPr>
              <a:t> </a:t>
            </a:r>
            <a:r>
              <a:rPr lang="en-US" sz="2900" spc="-53" dirty="0" err="1">
                <a:latin typeface="Arimo"/>
                <a:ea typeface="Arimo"/>
                <a:cs typeface="Arimo"/>
              </a:rPr>
              <a:t>môi</a:t>
            </a:r>
            <a:r>
              <a:rPr lang="en-US" sz="2900" spc="-53" dirty="0">
                <a:latin typeface="Arimo"/>
                <a:ea typeface="Arimo"/>
                <a:cs typeface="Arimo"/>
              </a:rPr>
              <a:t> </a:t>
            </a:r>
            <a:r>
              <a:rPr lang="en-US" sz="2900" spc="-53" dirty="0" err="1">
                <a:latin typeface="Arimo"/>
                <a:ea typeface="Arimo"/>
                <a:cs typeface="Arimo"/>
              </a:rPr>
              <a:t>trường</a:t>
            </a:r>
            <a:r>
              <a:rPr lang="en-US" sz="2900" spc="-53" dirty="0">
                <a:latin typeface="Arimo"/>
                <a:ea typeface="Arimo"/>
                <a:cs typeface="Arimo"/>
              </a:rPr>
              <a:t>.</a:t>
            </a:r>
          </a:p>
          <a:p>
            <a:pPr marL="0" indent="0">
              <a:buClr>
                <a:srgbClr val="00B050"/>
              </a:buClr>
              <a:buFont typeface="Arial" pitchFamily="34" charset="0"/>
              <a:buNone/>
              <a:defRPr/>
            </a:pPr>
            <a:endParaRPr lang="en-US" sz="2900" spc="-53" dirty="0">
              <a:latin typeface="Arimo"/>
              <a:ea typeface="Arimo"/>
              <a:cs typeface="Arimo"/>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2578551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117A0-E527-C9DA-1B06-3E3444DABB0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4C37E20-B9FD-1BD0-1CBA-DD8C724B939A}"/>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FBAC2D95-357C-748F-5E7D-E54DD531F412}"/>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E671CF93-6EEE-BBAA-B8C2-4461CD0AC8B9}"/>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1A8A4FCC-AE34-7A58-94B0-D7945C66C29B}"/>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F03C9603-10D3-B1D0-1CCF-CD3F776BE2F1}"/>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C8563109-2329-D387-9947-5D14F731A05C}"/>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F1172E31-158C-69BB-A7C8-13FEDB1AC6A4}"/>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4D52B2DC-4BDB-E00D-B4BC-ECE0588341E2}"/>
              </a:ext>
            </a:extLst>
          </p:cNvPr>
          <p:cNvSpPr txBox="1">
            <a:spLocks noChangeArrowheads="1"/>
          </p:cNvSpPr>
          <p:nvPr/>
        </p:nvSpPr>
        <p:spPr>
          <a:xfrm>
            <a:off x="1827314" y="22479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buClr>
                <a:srgbClr val="00B050"/>
              </a:buClr>
              <a:buFont typeface="Wingdings" pitchFamily="2" charset="2"/>
              <a:buChar char="ü"/>
              <a:defRPr/>
            </a:pPr>
            <a:r>
              <a:rPr lang="en-US" sz="2900" b="1" spc="-53" dirty="0" err="1">
                <a:solidFill>
                  <a:srgbClr val="FF0000"/>
                </a:solidFill>
                <a:latin typeface="Arimo"/>
                <a:ea typeface="Arimo"/>
                <a:cs typeface="Arimo"/>
              </a:rPr>
              <a:t>Chiến</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lược</a:t>
            </a:r>
            <a:r>
              <a:rPr lang="en-US" sz="2900" b="1" spc="-53" dirty="0">
                <a:solidFill>
                  <a:srgbClr val="FF0000"/>
                </a:solidFill>
                <a:latin typeface="Arimo"/>
                <a:ea typeface="Arimo"/>
                <a:cs typeface="Arimo"/>
              </a:rPr>
              <a:t>:</a:t>
            </a:r>
          </a:p>
          <a:p>
            <a:pPr marL="0" indent="0">
              <a:buClr>
                <a:srgbClr val="00B050"/>
              </a:buClr>
              <a:buNone/>
              <a:defRPr/>
            </a:pPr>
            <a:endParaRPr lang="en-US" sz="2900" spc="-53" dirty="0">
              <a:latin typeface="Arimo"/>
              <a:ea typeface="Arimo"/>
              <a:cs typeface="Arimo"/>
            </a:endParaRPr>
          </a:p>
          <a:p>
            <a:pPr marL="0" indent="0">
              <a:buClr>
                <a:srgbClr val="00B050"/>
              </a:buClr>
              <a:buNone/>
              <a:defRPr/>
            </a:pPr>
            <a:r>
              <a:rPr lang="en-US" altLang="en-US" sz="2900" spc="-53" dirty="0">
                <a:latin typeface="Arimo"/>
                <a:ea typeface="Arimo"/>
                <a:cs typeface="Arimo"/>
              </a:rPr>
              <a:t>	</a:t>
            </a:r>
            <a:r>
              <a:rPr lang="en-US" altLang="en-US" sz="2900" spc="-53" dirty="0" err="1">
                <a:latin typeface="Arimo"/>
                <a:ea typeface="Arimo"/>
                <a:cs typeface="Arimo"/>
              </a:rPr>
              <a:t>Chiến</a:t>
            </a:r>
            <a:r>
              <a:rPr lang="en-US" altLang="en-US" sz="2900" spc="-53" dirty="0">
                <a:latin typeface="Arimo"/>
                <a:ea typeface="Arimo"/>
                <a:cs typeface="Arimo"/>
              </a:rPr>
              <a:t> </a:t>
            </a:r>
            <a:r>
              <a:rPr lang="en-US" altLang="en-US" sz="2900" spc="-53" dirty="0" err="1">
                <a:latin typeface="Arimo"/>
                <a:ea typeface="Arimo"/>
                <a:cs typeface="Arimo"/>
              </a:rPr>
              <a:t>lược</a:t>
            </a:r>
            <a:r>
              <a:rPr lang="en-US" altLang="en-US" sz="2900" spc="-53" dirty="0">
                <a:latin typeface="Arimo"/>
                <a:ea typeface="Arimo"/>
                <a:cs typeface="Arimo"/>
              </a:rPr>
              <a:t> </a:t>
            </a:r>
            <a:r>
              <a:rPr lang="en-US" altLang="en-US" sz="2900" spc="-53" dirty="0" err="1">
                <a:latin typeface="Arimo"/>
                <a:ea typeface="Arimo"/>
                <a:cs typeface="Arimo"/>
              </a:rPr>
              <a:t>của</a:t>
            </a:r>
            <a:r>
              <a:rPr lang="en-US" altLang="en-US" sz="2900" spc="-53" dirty="0">
                <a:latin typeface="Arimo"/>
                <a:ea typeface="Arimo"/>
                <a:cs typeface="Arimo"/>
              </a:rPr>
              <a:t> </a:t>
            </a:r>
            <a:r>
              <a:rPr lang="en-US" altLang="en-US" sz="2900" spc="-53" dirty="0" err="1">
                <a:latin typeface="Arimo"/>
                <a:ea typeface="Arimo"/>
                <a:cs typeface="Arimo"/>
              </a:rPr>
              <a:t>chúng</a:t>
            </a:r>
            <a:r>
              <a:rPr lang="en-US" altLang="en-US" sz="2900" spc="-53" dirty="0">
                <a:latin typeface="Arimo"/>
                <a:ea typeface="Arimo"/>
                <a:cs typeface="Arimo"/>
              </a:rPr>
              <a:t> </a:t>
            </a:r>
            <a:r>
              <a:rPr lang="en-US" altLang="en-US" sz="2900" spc="-53" dirty="0" err="1">
                <a:latin typeface="Arimo"/>
                <a:ea typeface="Arimo"/>
                <a:cs typeface="Arimo"/>
              </a:rPr>
              <a:t>tôi</a:t>
            </a:r>
            <a:r>
              <a:rPr lang="en-US" altLang="en-US" sz="2900" spc="-53" dirty="0">
                <a:latin typeface="Arimo"/>
                <a:ea typeface="Arimo"/>
                <a:cs typeface="Arimo"/>
              </a:rPr>
              <a:t> </a:t>
            </a:r>
            <a:r>
              <a:rPr lang="en-US" altLang="en-US" sz="2900" spc="-53" dirty="0" err="1">
                <a:latin typeface="Arimo"/>
                <a:ea typeface="Arimo"/>
                <a:cs typeface="Arimo"/>
              </a:rPr>
              <a:t>là</a:t>
            </a:r>
            <a:r>
              <a:rPr lang="en-US" altLang="en-US" sz="2900" spc="-53" dirty="0">
                <a:latin typeface="Arimo"/>
                <a:ea typeface="Arimo"/>
                <a:cs typeface="Arimo"/>
              </a:rPr>
              <a:t> </a:t>
            </a:r>
            <a:r>
              <a:rPr lang="en-US" altLang="en-US" sz="2900" spc="-53" dirty="0" err="1">
                <a:latin typeface="Arimo"/>
                <a:ea typeface="Arimo"/>
                <a:cs typeface="Arimo"/>
              </a:rPr>
              <a:t>tiếp</a:t>
            </a:r>
            <a:r>
              <a:rPr lang="en-US" altLang="en-US" sz="2900" spc="-53" dirty="0">
                <a:latin typeface="Arimo"/>
                <a:ea typeface="Arimo"/>
                <a:cs typeface="Arimo"/>
              </a:rPr>
              <a:t> </a:t>
            </a:r>
            <a:r>
              <a:rPr lang="en-US" altLang="en-US" sz="2900" spc="-53" dirty="0" err="1">
                <a:latin typeface="Arimo"/>
                <a:ea typeface="Arimo"/>
                <a:cs typeface="Arimo"/>
              </a:rPr>
              <a:t>tục</a:t>
            </a:r>
            <a:r>
              <a:rPr lang="en-US" altLang="en-US" sz="2900" spc="-53" dirty="0">
                <a:latin typeface="Arimo"/>
                <a:ea typeface="Arimo"/>
                <a:cs typeface="Arimo"/>
              </a:rPr>
              <a:t> </a:t>
            </a:r>
            <a:r>
              <a:rPr lang="en-US" altLang="en-US" sz="2900" spc="-53" dirty="0" err="1">
                <a:latin typeface="Arimo"/>
                <a:ea typeface="Arimo"/>
                <a:cs typeface="Arimo"/>
              </a:rPr>
              <a:t>giữ</a:t>
            </a:r>
            <a:r>
              <a:rPr lang="en-US" altLang="en-US" sz="2900" spc="-53" dirty="0">
                <a:latin typeface="Arimo"/>
                <a:ea typeface="Arimo"/>
                <a:cs typeface="Arimo"/>
              </a:rPr>
              <a:t> </a:t>
            </a:r>
            <a:r>
              <a:rPr lang="en-US" altLang="en-US" sz="2900" spc="-53" dirty="0" err="1">
                <a:latin typeface="Arimo"/>
                <a:ea typeface="Arimo"/>
                <a:cs typeface="Arimo"/>
              </a:rPr>
              <a:t>vững</a:t>
            </a:r>
            <a:r>
              <a:rPr lang="en-US" altLang="en-US" sz="2900" spc="-53" dirty="0">
                <a:latin typeface="Arimo"/>
                <a:ea typeface="Arimo"/>
                <a:cs typeface="Arimo"/>
              </a:rPr>
              <a:t> </a:t>
            </a:r>
            <a:r>
              <a:rPr lang="en-US" altLang="en-US" sz="2900" spc="-53" dirty="0" err="1">
                <a:latin typeface="Arimo"/>
                <a:ea typeface="Arimo"/>
                <a:cs typeface="Arimo"/>
              </a:rPr>
              <a:t>vị</a:t>
            </a:r>
            <a:r>
              <a:rPr lang="en-US" altLang="en-US" sz="2900" spc="-53" dirty="0">
                <a:latin typeface="Arimo"/>
                <a:ea typeface="Arimo"/>
                <a:cs typeface="Arimo"/>
              </a:rPr>
              <a:t> </a:t>
            </a:r>
            <a:r>
              <a:rPr lang="en-US" altLang="en-US" sz="2900" spc="-53" dirty="0" err="1">
                <a:latin typeface="Arimo"/>
                <a:ea typeface="Arimo"/>
                <a:cs typeface="Arimo"/>
              </a:rPr>
              <a:t>trí</a:t>
            </a:r>
            <a:r>
              <a:rPr lang="en-US" altLang="en-US" sz="2900" spc="-53" dirty="0">
                <a:latin typeface="Arimo"/>
                <a:ea typeface="Arimo"/>
                <a:cs typeface="Arimo"/>
              </a:rPr>
              <a:t> </a:t>
            </a:r>
            <a:r>
              <a:rPr lang="en-US" altLang="en-US" sz="2900" spc="-53" dirty="0" err="1">
                <a:latin typeface="Arimo"/>
                <a:ea typeface="Arimo"/>
                <a:cs typeface="Arimo"/>
              </a:rPr>
              <a:t>hàng</a:t>
            </a:r>
            <a:r>
              <a:rPr lang="en-US" altLang="en-US" sz="2900" spc="-53" dirty="0">
                <a:latin typeface="Arimo"/>
                <a:ea typeface="Arimo"/>
                <a:cs typeface="Arimo"/>
              </a:rPr>
              <a:t> </a:t>
            </a:r>
            <a:r>
              <a:rPr lang="en-US" altLang="en-US" sz="2900" spc="-53" dirty="0" err="1">
                <a:latin typeface="Arimo"/>
                <a:ea typeface="Arimo"/>
                <a:cs typeface="Arimo"/>
              </a:rPr>
              <a:t>đầu</a:t>
            </a:r>
            <a:r>
              <a:rPr lang="en-US" altLang="en-US" sz="2900" spc="-53" dirty="0">
                <a:latin typeface="Arimo"/>
                <a:ea typeface="Arimo"/>
                <a:cs typeface="Arimo"/>
              </a:rPr>
              <a:t>, </a:t>
            </a:r>
            <a:r>
              <a:rPr lang="en-US" altLang="en-US" sz="2900" spc="-53" dirty="0" err="1">
                <a:latin typeface="Arimo"/>
                <a:ea typeface="Arimo"/>
                <a:cs typeface="Arimo"/>
              </a:rPr>
              <a:t>xây</a:t>
            </a:r>
            <a:r>
              <a:rPr lang="en-US" altLang="en-US" sz="2900" spc="-53" dirty="0">
                <a:latin typeface="Arimo"/>
                <a:ea typeface="Arimo"/>
                <a:cs typeface="Arimo"/>
              </a:rPr>
              <a:t> </a:t>
            </a:r>
            <a:r>
              <a:rPr lang="en-US" altLang="en-US" sz="2900" spc="-53" dirty="0" err="1">
                <a:latin typeface="Arimo"/>
                <a:ea typeface="Arimo"/>
                <a:cs typeface="Arimo"/>
              </a:rPr>
              <a:t>dựng</a:t>
            </a:r>
            <a:r>
              <a:rPr lang="en-US" altLang="en-US" sz="2900" spc="-53" dirty="0">
                <a:latin typeface="Arimo"/>
                <a:ea typeface="Arimo"/>
                <a:cs typeface="Arimo"/>
              </a:rPr>
              <a:t> </a:t>
            </a:r>
            <a:r>
              <a:rPr lang="en-US" altLang="en-US" sz="2900" spc="-53" dirty="0" err="1">
                <a:latin typeface="Arimo"/>
                <a:ea typeface="Arimo"/>
                <a:cs typeface="Arimo"/>
              </a:rPr>
              <a:t>vị</a:t>
            </a:r>
            <a:r>
              <a:rPr lang="en-US" altLang="en-US" sz="2900" spc="-53" dirty="0">
                <a:latin typeface="Arimo"/>
                <a:ea typeface="Arimo"/>
                <a:cs typeface="Arimo"/>
              </a:rPr>
              <a:t> </a:t>
            </a:r>
            <a:r>
              <a:rPr lang="en-US" altLang="en-US" sz="2900" spc="-53" dirty="0" err="1">
                <a:latin typeface="Arimo"/>
                <a:ea typeface="Arimo"/>
                <a:cs typeface="Arimo"/>
              </a:rPr>
              <a:t>trí</a:t>
            </a:r>
            <a:r>
              <a:rPr lang="en-US" altLang="en-US" sz="2900" spc="-53" dirty="0">
                <a:latin typeface="Arimo"/>
                <a:ea typeface="Arimo"/>
                <a:cs typeface="Arimo"/>
              </a:rPr>
              <a:t> </a:t>
            </a:r>
            <a:r>
              <a:rPr lang="en-US" altLang="en-US" sz="2900" spc="-53" dirty="0" err="1">
                <a:latin typeface="Arimo"/>
                <a:ea typeface="Arimo"/>
                <a:cs typeface="Arimo"/>
              </a:rPr>
              <a:t>dẫn</a:t>
            </a:r>
            <a:r>
              <a:rPr lang="en-US" altLang="en-US" sz="2900" spc="-53" dirty="0">
                <a:latin typeface="Arimo"/>
                <a:ea typeface="Arimo"/>
                <a:cs typeface="Arimo"/>
              </a:rPr>
              <a:t> </a:t>
            </a:r>
            <a:r>
              <a:rPr lang="en-US" altLang="en-US" sz="2900" spc="-53" dirty="0" err="1">
                <a:latin typeface="Arimo"/>
                <a:ea typeface="Arimo"/>
                <a:cs typeface="Arimo"/>
              </a:rPr>
              <a:t>đầu</a:t>
            </a:r>
            <a:r>
              <a:rPr lang="en-US" altLang="en-US" sz="2900" spc="-53" dirty="0">
                <a:latin typeface="Arimo"/>
                <a:ea typeface="Arimo"/>
                <a:cs typeface="Arimo"/>
              </a:rPr>
              <a:t> </a:t>
            </a:r>
            <a:r>
              <a:rPr lang="vi-VN" altLang="en-US" sz="2900" spc="-53" dirty="0">
                <a:latin typeface="Arimo"/>
                <a:ea typeface="Arimo"/>
                <a:cs typeface="Arimo"/>
              </a:rPr>
              <a:t>tại những </a:t>
            </a:r>
            <a:r>
              <a:rPr lang="en-US" altLang="en-US" sz="2900" spc="-53" dirty="0" err="1">
                <a:latin typeface="Arimo"/>
                <a:ea typeface="Arimo"/>
                <a:cs typeface="Arimo"/>
              </a:rPr>
              <a:t>thị</a:t>
            </a:r>
            <a:r>
              <a:rPr lang="en-US" altLang="en-US" sz="2900" spc="-53" dirty="0">
                <a:latin typeface="Arimo"/>
                <a:ea typeface="Arimo"/>
                <a:cs typeface="Arimo"/>
              </a:rPr>
              <a:t> </a:t>
            </a:r>
            <a:r>
              <a:rPr lang="en-US" altLang="en-US" sz="2900" spc="-53" dirty="0" err="1">
                <a:latin typeface="Arimo"/>
                <a:ea typeface="Arimo"/>
                <a:cs typeface="Arimo"/>
              </a:rPr>
              <a:t>trường</a:t>
            </a:r>
            <a:r>
              <a:rPr lang="en-US" altLang="en-US" sz="2900" spc="-53" dirty="0">
                <a:latin typeface="Arimo"/>
                <a:ea typeface="Arimo"/>
                <a:cs typeface="Arimo"/>
              </a:rPr>
              <a:t> </a:t>
            </a:r>
            <a:r>
              <a:rPr lang="vi-VN" altLang="en-US" sz="2900" spc="-53" dirty="0">
                <a:latin typeface="Arimo"/>
                <a:ea typeface="Arimo"/>
                <a:cs typeface="Arimo"/>
              </a:rPr>
              <a:t>chúng tôi có mặt</a:t>
            </a:r>
            <a:r>
              <a:rPr lang="en-US" altLang="en-US" sz="2900" spc="-53" dirty="0">
                <a:latin typeface="Arimo"/>
                <a:ea typeface="Arimo"/>
                <a:cs typeface="Arimo"/>
              </a:rPr>
              <a:t>, </a:t>
            </a:r>
            <a:r>
              <a:rPr lang="vi-VN" altLang="en-US" sz="2900" spc="-53" dirty="0">
                <a:latin typeface="Arimo"/>
                <a:ea typeface="Arimo"/>
                <a:cs typeface="Arimo"/>
              </a:rPr>
              <a:t>dựa trên nền tảng năng lực hạt nhân của chúng tôi</a:t>
            </a:r>
            <a:r>
              <a:rPr lang="en-US" altLang="en-US" sz="2900" spc="-53" dirty="0">
                <a:latin typeface="Arimo"/>
                <a:ea typeface="Arimo"/>
                <a:cs typeface="Arimo"/>
              </a:rPr>
              <a:t>. </a:t>
            </a:r>
            <a:r>
              <a:rPr lang="vi-VN" altLang="en-US" sz="2900" spc="-53" dirty="0">
                <a:latin typeface="Arimo"/>
                <a:ea typeface="Arimo"/>
                <a:cs typeface="Arimo"/>
              </a:rPr>
              <a:t>Mặt khác, chúng tôi tập trung nâng cao hiệu quả kinh tế chăn nuôi và tối ưu hóa tiềm năng giá trị gia tăng mà chúng tôi mang lại cho khách hàng thông qua kiến thức về dinh dưỡng, sản xuất và con giống. </a:t>
            </a:r>
            <a:endParaRPr lang="en-US" altLang="en-US" sz="2900" spc="-53" dirty="0">
              <a:latin typeface="Arimo"/>
              <a:ea typeface="Arimo"/>
              <a:cs typeface="Arimo"/>
            </a:endParaRPr>
          </a:p>
          <a:p>
            <a:pPr marL="0" indent="0">
              <a:buClr>
                <a:srgbClr val="00B050"/>
              </a:buClr>
              <a:buFont typeface="Arial" pitchFamily="34" charset="0"/>
              <a:buNone/>
              <a:defRPr/>
            </a:pPr>
            <a:endParaRPr lang="en-US" sz="2900" b="1" dirty="0">
              <a:solidFill>
                <a:srgbClr val="00B0F0"/>
              </a:solidFill>
              <a:ea typeface="ＭＳ Ｐゴシック" pitchFamily="34" charset="-128"/>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521874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9905" y="5681995"/>
            <a:ext cx="5987956" cy="1074976"/>
            <a:chOff x="0" y="0"/>
            <a:chExt cx="3362874" cy="603714"/>
          </a:xfrm>
        </p:grpSpPr>
        <p:sp>
          <p:nvSpPr>
            <p:cNvPr id="3" name="Freeform 3"/>
            <p:cNvSpPr/>
            <p:nvPr/>
          </p:nvSpPr>
          <p:spPr>
            <a:xfrm>
              <a:off x="0" y="0"/>
              <a:ext cx="3362874" cy="603714"/>
            </a:xfrm>
            <a:custGeom>
              <a:avLst/>
              <a:gdLst/>
              <a:ahLst/>
              <a:cxnLst/>
              <a:rect l="l" t="t" r="r" b="b"/>
              <a:pathLst>
                <a:path w="3362874" h="603714">
                  <a:moveTo>
                    <a:pt x="129292" y="0"/>
                  </a:moveTo>
                  <a:lnTo>
                    <a:pt x="3233582" y="0"/>
                  </a:lnTo>
                  <a:cubicBezTo>
                    <a:pt x="3267873" y="0"/>
                    <a:pt x="3300758" y="13622"/>
                    <a:pt x="3325005" y="37869"/>
                  </a:cubicBezTo>
                  <a:cubicBezTo>
                    <a:pt x="3349252" y="62115"/>
                    <a:pt x="3362874" y="95001"/>
                    <a:pt x="3362874" y="129292"/>
                  </a:cubicBezTo>
                  <a:lnTo>
                    <a:pt x="3362874" y="474422"/>
                  </a:lnTo>
                  <a:cubicBezTo>
                    <a:pt x="3362874" y="508712"/>
                    <a:pt x="3349252" y="541598"/>
                    <a:pt x="3325005" y="565845"/>
                  </a:cubicBezTo>
                  <a:cubicBezTo>
                    <a:pt x="3300758" y="590092"/>
                    <a:pt x="3267873" y="603714"/>
                    <a:pt x="3233582" y="603714"/>
                  </a:cubicBezTo>
                  <a:lnTo>
                    <a:pt x="129292" y="603714"/>
                  </a:lnTo>
                  <a:cubicBezTo>
                    <a:pt x="95001" y="603714"/>
                    <a:pt x="62115" y="590092"/>
                    <a:pt x="37869" y="565845"/>
                  </a:cubicBezTo>
                  <a:cubicBezTo>
                    <a:pt x="13622" y="541598"/>
                    <a:pt x="0" y="508712"/>
                    <a:pt x="0" y="474422"/>
                  </a:cubicBezTo>
                  <a:lnTo>
                    <a:pt x="0" y="129292"/>
                  </a:lnTo>
                  <a:cubicBezTo>
                    <a:pt x="0" y="95001"/>
                    <a:pt x="13622" y="62115"/>
                    <a:pt x="37869" y="37869"/>
                  </a:cubicBezTo>
                  <a:cubicBezTo>
                    <a:pt x="62115" y="13622"/>
                    <a:pt x="95001" y="0"/>
                    <a:pt x="129292" y="0"/>
                  </a:cubicBezTo>
                  <a:close/>
                </a:path>
              </a:pathLst>
            </a:custGeom>
            <a:solidFill>
              <a:srgbClr val="0C7A07"/>
            </a:solidFill>
          </p:spPr>
        </p:sp>
        <p:sp>
          <p:nvSpPr>
            <p:cNvPr id="4" name="TextBox 4"/>
            <p:cNvSpPr txBox="1"/>
            <p:nvPr/>
          </p:nvSpPr>
          <p:spPr>
            <a:xfrm>
              <a:off x="0" y="-47625"/>
              <a:ext cx="3362874" cy="651339"/>
            </a:xfrm>
            <a:prstGeom prst="rect">
              <a:avLst/>
            </a:prstGeom>
          </p:spPr>
          <p:txBody>
            <a:bodyPr lIns="30175" tIns="30175" rIns="30175" bIns="30175" rtlCol="0" anchor="ctr"/>
            <a:lstStyle/>
            <a:p>
              <a:pPr algn="ctr">
                <a:lnSpc>
                  <a:spcPts val="2659"/>
                </a:lnSpc>
              </a:pPr>
              <a:endParaRPr/>
            </a:p>
          </p:txBody>
        </p:sp>
      </p:grpSp>
      <p:grpSp>
        <p:nvGrpSpPr>
          <p:cNvPr id="5" name="Group 5"/>
          <p:cNvGrpSpPr/>
          <p:nvPr/>
        </p:nvGrpSpPr>
        <p:grpSpPr>
          <a:xfrm>
            <a:off x="8895027" y="1028700"/>
            <a:ext cx="8580302" cy="858030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5106" r="-35106"/>
              </a:stretch>
            </a:blipFill>
            <a:ln w="171450" cap="sq">
              <a:solidFill>
                <a:srgbClr val="0C7A07"/>
              </a:solidFill>
              <a:prstDash val="solid"/>
              <a:miter/>
            </a:ln>
          </p:spPr>
        </p:sp>
      </p:grpSp>
      <p:sp>
        <p:nvSpPr>
          <p:cNvPr id="7" name="TextBox 7"/>
          <p:cNvSpPr txBox="1"/>
          <p:nvPr/>
        </p:nvSpPr>
        <p:spPr>
          <a:xfrm>
            <a:off x="1530666" y="3443620"/>
            <a:ext cx="8704653" cy="2108200"/>
          </a:xfrm>
          <a:prstGeom prst="rect">
            <a:avLst/>
          </a:prstGeom>
        </p:spPr>
        <p:txBody>
          <a:bodyPr lIns="0" tIns="0" rIns="0" bIns="0" rtlCol="0" anchor="t">
            <a:spAutoFit/>
          </a:bodyPr>
          <a:lstStyle/>
          <a:p>
            <a:pPr algn="l">
              <a:lnSpc>
                <a:spcPts val="7200"/>
              </a:lnSpc>
            </a:pPr>
            <a:r>
              <a:rPr lang="en-US" sz="7500" b="1" spc="-120">
                <a:solidFill>
                  <a:srgbClr val="000000"/>
                </a:solidFill>
                <a:latin typeface="Helvetica World Bold"/>
                <a:ea typeface="Helvetica World Bold"/>
                <a:cs typeface="Helvetica World Bold"/>
                <a:sym typeface="Helvetica World Bold"/>
              </a:rPr>
              <a:t>FINANCIAL ANALYSIS 2030</a:t>
            </a:r>
          </a:p>
        </p:txBody>
      </p:sp>
      <p:sp>
        <p:nvSpPr>
          <p:cNvPr id="8" name="TextBox 8"/>
          <p:cNvSpPr txBox="1"/>
          <p:nvPr/>
        </p:nvSpPr>
        <p:spPr>
          <a:xfrm>
            <a:off x="2028487" y="5898509"/>
            <a:ext cx="4930793" cy="546698"/>
          </a:xfrm>
          <a:prstGeom prst="rect">
            <a:avLst/>
          </a:prstGeom>
        </p:spPr>
        <p:txBody>
          <a:bodyPr lIns="0" tIns="0" rIns="0" bIns="0" rtlCol="0" anchor="t">
            <a:spAutoFit/>
          </a:bodyPr>
          <a:lstStyle/>
          <a:p>
            <a:pPr algn="ctr">
              <a:lnSpc>
                <a:spcPts val="4544"/>
              </a:lnSpc>
            </a:pPr>
            <a:r>
              <a:rPr lang="en-US" sz="3029">
                <a:solidFill>
                  <a:srgbClr val="FFFFFF"/>
                </a:solidFill>
                <a:latin typeface="Helvetica World"/>
                <a:ea typeface="Helvetica World"/>
                <a:cs typeface="Helvetica World"/>
                <a:sym typeface="Helvetica World"/>
              </a:rPr>
              <a:t>Presented by Donna Stroupe</a:t>
            </a:r>
          </a:p>
        </p:txBody>
      </p:sp>
      <p:sp>
        <p:nvSpPr>
          <p:cNvPr id="9" name="TextBox 9"/>
          <p:cNvSpPr txBox="1"/>
          <p:nvPr/>
        </p:nvSpPr>
        <p:spPr>
          <a:xfrm>
            <a:off x="1530666" y="7604697"/>
            <a:ext cx="3311556" cy="447582"/>
          </a:xfrm>
          <a:prstGeom prst="rect">
            <a:avLst/>
          </a:prstGeom>
        </p:spPr>
        <p:txBody>
          <a:bodyPr lIns="0" tIns="0" rIns="0" bIns="0" rtlCol="0" anchor="t">
            <a:spAutoFit/>
          </a:bodyPr>
          <a:lstStyle/>
          <a:p>
            <a:pPr algn="l">
              <a:lnSpc>
                <a:spcPts val="3310"/>
              </a:lnSpc>
            </a:pPr>
            <a:r>
              <a:rPr lang="en-US" sz="2364" b="1">
                <a:solidFill>
                  <a:srgbClr val="000000"/>
                </a:solidFill>
                <a:latin typeface="Helvetica World Bold"/>
                <a:ea typeface="Helvetica World Bold"/>
                <a:cs typeface="Helvetica World Bold"/>
                <a:sym typeface="Helvetica World Bold"/>
              </a:rPr>
              <a:t>Website : </a:t>
            </a:r>
          </a:p>
        </p:txBody>
      </p:sp>
      <p:sp>
        <p:nvSpPr>
          <p:cNvPr id="10" name="TextBox 10"/>
          <p:cNvSpPr txBox="1"/>
          <p:nvPr/>
        </p:nvSpPr>
        <p:spPr>
          <a:xfrm>
            <a:off x="1530666" y="8076577"/>
            <a:ext cx="3311556" cy="411542"/>
          </a:xfrm>
          <a:prstGeom prst="rect">
            <a:avLst/>
          </a:prstGeom>
        </p:spPr>
        <p:txBody>
          <a:bodyPr lIns="0" tIns="0" rIns="0" bIns="0" rtlCol="0" anchor="t">
            <a:spAutoFit/>
          </a:bodyPr>
          <a:lstStyle/>
          <a:p>
            <a:pPr algn="l">
              <a:lnSpc>
                <a:spcPts val="3310"/>
              </a:lnSpc>
            </a:pPr>
            <a:r>
              <a:rPr lang="en-US" sz="2364">
                <a:solidFill>
                  <a:srgbClr val="000000"/>
                </a:solidFill>
                <a:latin typeface="Helvetica World"/>
                <a:ea typeface="Helvetica World"/>
                <a:cs typeface="Helvetica World"/>
                <a:sym typeface="Helvetica World"/>
              </a:rPr>
              <a:t>www.reallygreatsite.com</a:t>
            </a:r>
          </a:p>
        </p:txBody>
      </p:sp>
      <p:sp>
        <p:nvSpPr>
          <p:cNvPr id="11" name="TextBox 11"/>
          <p:cNvSpPr txBox="1"/>
          <p:nvPr/>
        </p:nvSpPr>
        <p:spPr>
          <a:xfrm>
            <a:off x="5305756" y="7604697"/>
            <a:ext cx="2658925" cy="447582"/>
          </a:xfrm>
          <a:prstGeom prst="rect">
            <a:avLst/>
          </a:prstGeom>
        </p:spPr>
        <p:txBody>
          <a:bodyPr lIns="0" tIns="0" rIns="0" bIns="0" rtlCol="0" anchor="t">
            <a:spAutoFit/>
          </a:bodyPr>
          <a:lstStyle/>
          <a:p>
            <a:pPr algn="l">
              <a:lnSpc>
                <a:spcPts val="3310"/>
              </a:lnSpc>
            </a:pPr>
            <a:r>
              <a:rPr lang="en-US" sz="2364" b="1">
                <a:solidFill>
                  <a:srgbClr val="000000"/>
                </a:solidFill>
                <a:latin typeface="Helvetica World Bold"/>
                <a:ea typeface="Helvetica World Bold"/>
                <a:cs typeface="Helvetica World Bold"/>
                <a:sym typeface="Helvetica World Bold"/>
              </a:rPr>
              <a:t>Email Address :</a:t>
            </a:r>
          </a:p>
        </p:txBody>
      </p:sp>
      <p:sp>
        <p:nvSpPr>
          <p:cNvPr id="12" name="TextBox 12"/>
          <p:cNvSpPr txBox="1"/>
          <p:nvPr/>
        </p:nvSpPr>
        <p:spPr>
          <a:xfrm>
            <a:off x="5305756" y="8076577"/>
            <a:ext cx="3589272" cy="411542"/>
          </a:xfrm>
          <a:prstGeom prst="rect">
            <a:avLst/>
          </a:prstGeom>
        </p:spPr>
        <p:txBody>
          <a:bodyPr lIns="0" tIns="0" rIns="0" bIns="0" rtlCol="0" anchor="t">
            <a:spAutoFit/>
          </a:bodyPr>
          <a:lstStyle/>
          <a:p>
            <a:pPr algn="l">
              <a:lnSpc>
                <a:spcPts val="3310"/>
              </a:lnSpc>
            </a:pPr>
            <a:r>
              <a:rPr lang="en-US" sz="2364">
                <a:solidFill>
                  <a:srgbClr val="000000"/>
                </a:solidFill>
                <a:latin typeface="Helvetica World"/>
                <a:ea typeface="Helvetica World"/>
                <a:cs typeface="Helvetica World"/>
                <a:sym typeface="Helvetica World"/>
              </a:rPr>
              <a:t>hello@reallygreatsite.com</a:t>
            </a:r>
          </a:p>
        </p:txBody>
      </p:sp>
      <p:sp>
        <p:nvSpPr>
          <p:cNvPr id="13" name="Freeform 13"/>
          <p:cNvSpPr/>
          <p:nvPr/>
        </p:nvSpPr>
        <p:spPr>
          <a:xfrm>
            <a:off x="9842860" y="7857062"/>
            <a:ext cx="1480514" cy="1480514"/>
          </a:xfrm>
          <a:custGeom>
            <a:avLst/>
            <a:gdLst/>
            <a:ahLst/>
            <a:cxnLst/>
            <a:rect l="l" t="t" r="r" b="b"/>
            <a:pathLst>
              <a:path w="1480514" h="1480514">
                <a:moveTo>
                  <a:pt x="0" y="0"/>
                </a:moveTo>
                <a:lnTo>
                  <a:pt x="1480514" y="0"/>
                </a:lnTo>
                <a:lnTo>
                  <a:pt x="1480514" y="1480514"/>
                </a:lnTo>
                <a:lnTo>
                  <a:pt x="0" y="148051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a:ln cap="sq">
            <a:noFill/>
            <a:prstDash val="solid"/>
            <a:miter/>
          </a:ln>
        </p:spPr>
      </p:sp>
      <p:sp>
        <p:nvSpPr>
          <p:cNvPr id="14" name="Freeform 14"/>
          <p:cNvSpPr/>
          <p:nvPr/>
        </p:nvSpPr>
        <p:spPr>
          <a:xfrm>
            <a:off x="17735822" y="7661847"/>
            <a:ext cx="226338" cy="1496448"/>
          </a:xfrm>
          <a:custGeom>
            <a:avLst/>
            <a:gdLst/>
            <a:ahLst/>
            <a:cxnLst/>
            <a:rect l="l" t="t" r="r" b="b"/>
            <a:pathLst>
              <a:path w="226338" h="1496448">
                <a:moveTo>
                  <a:pt x="0" y="0"/>
                </a:moveTo>
                <a:lnTo>
                  <a:pt x="226338" y="0"/>
                </a:lnTo>
                <a:lnTo>
                  <a:pt x="226338" y="1496448"/>
                </a:lnTo>
                <a:lnTo>
                  <a:pt x="0" y="1496448"/>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a:ln cap="sq">
            <a:noFill/>
            <a:prstDash val="solid"/>
            <a:miter/>
          </a:ln>
        </p:spPr>
      </p:sp>
      <p:sp>
        <p:nvSpPr>
          <p:cNvPr id="15" name="Freeform 15"/>
          <p:cNvSpPr/>
          <p:nvPr/>
        </p:nvSpPr>
        <p:spPr>
          <a:xfrm>
            <a:off x="7345518" y="912062"/>
            <a:ext cx="1549509" cy="1239608"/>
          </a:xfrm>
          <a:custGeom>
            <a:avLst/>
            <a:gdLst/>
            <a:ahLst/>
            <a:cxnLst/>
            <a:rect l="l" t="t" r="r" b="b"/>
            <a:pathLst>
              <a:path w="1549509" h="1239608">
                <a:moveTo>
                  <a:pt x="0" y="0"/>
                </a:moveTo>
                <a:lnTo>
                  <a:pt x="1549509" y="0"/>
                </a:lnTo>
                <a:lnTo>
                  <a:pt x="1549509" y="1239608"/>
                </a:lnTo>
                <a:lnTo>
                  <a:pt x="0" y="1239608"/>
                </a:lnTo>
                <a:lnTo>
                  <a:pt x="0" y="0"/>
                </a:lnTo>
                <a:close/>
              </a:path>
            </a:pathLst>
          </a:custGeom>
          <a:blipFill>
            <a:blip r:embed="rId7">
              <a:alphaModFix amt="50000"/>
              <a:extLst>
                <a:ext uri="{96DAC541-7B7A-43D3-8B79-37D633B846F1}">
                  <asvg:svgBlip xmlns:asvg="http://schemas.microsoft.com/office/drawing/2016/SVG/main" r:embed="rId8"/>
                </a:ext>
              </a:extLst>
            </a:blip>
            <a:stretch>
              <a:fillRect t="-12500" b="-12500"/>
            </a:stretch>
          </a:blipFill>
          <a:ln cap="sq">
            <a:noFill/>
            <a:prstDash val="solid"/>
            <a:miter/>
          </a:ln>
        </p:spPr>
      </p:sp>
      <p:sp>
        <p:nvSpPr>
          <p:cNvPr id="16" name="Freeform 16"/>
          <p:cNvSpPr/>
          <p:nvPr/>
        </p:nvSpPr>
        <p:spPr>
          <a:xfrm>
            <a:off x="1275007" y="6175865"/>
            <a:ext cx="18616220" cy="4270117"/>
          </a:xfrm>
          <a:custGeom>
            <a:avLst/>
            <a:gdLst/>
            <a:ahLst/>
            <a:cxnLst/>
            <a:rect l="l" t="t" r="r" b="b"/>
            <a:pathLst>
              <a:path w="18616220" h="4270117">
                <a:moveTo>
                  <a:pt x="0" y="0"/>
                </a:moveTo>
                <a:lnTo>
                  <a:pt x="18616220" y="0"/>
                </a:lnTo>
                <a:lnTo>
                  <a:pt x="18616220" y="4270117"/>
                </a:lnTo>
                <a:lnTo>
                  <a:pt x="0" y="42701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flipH="1" flipV="1">
            <a:off x="0" y="-2537656"/>
            <a:ext cx="14499734" cy="3325894"/>
          </a:xfrm>
          <a:custGeom>
            <a:avLst/>
            <a:gdLst/>
            <a:ahLst/>
            <a:cxnLst/>
            <a:rect l="l" t="t" r="r" b="b"/>
            <a:pathLst>
              <a:path w="14499734" h="3325894">
                <a:moveTo>
                  <a:pt x="14499734" y="3325893"/>
                </a:moveTo>
                <a:lnTo>
                  <a:pt x="0" y="3325893"/>
                </a:lnTo>
                <a:lnTo>
                  <a:pt x="0" y="0"/>
                </a:lnTo>
                <a:lnTo>
                  <a:pt x="14499734" y="0"/>
                </a:lnTo>
                <a:lnTo>
                  <a:pt x="14499734" y="3325893"/>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flipH="1" flipV="1">
            <a:off x="-6566760" y="192678"/>
            <a:ext cx="18616220" cy="4270117"/>
          </a:xfrm>
          <a:custGeom>
            <a:avLst/>
            <a:gdLst/>
            <a:ahLst/>
            <a:cxnLst/>
            <a:rect l="l" t="t" r="r" b="b"/>
            <a:pathLst>
              <a:path w="18616220" h="4270117">
                <a:moveTo>
                  <a:pt x="18616220" y="4270117"/>
                </a:moveTo>
                <a:lnTo>
                  <a:pt x="0" y="4270117"/>
                </a:lnTo>
                <a:lnTo>
                  <a:pt x="0" y="0"/>
                </a:lnTo>
                <a:lnTo>
                  <a:pt x="18616220" y="0"/>
                </a:lnTo>
                <a:lnTo>
                  <a:pt x="18616220" y="4270117"/>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1B965-DBCD-1F27-1DC5-188D4362C21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C6B672B-393D-8695-6655-052E75BA44FC}"/>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B41EFC2F-1885-7C74-BA09-AB1F8EC23177}"/>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65A60CFE-F79A-8B83-31B8-06C1A292E106}"/>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15A42189-89BE-15FA-859D-0877F7D4E459}"/>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AA6484BC-B8E2-85AF-1B6B-B9316F11F928}"/>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65E5DD06-642E-ACA5-A34E-C266E320FA61}"/>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7ED3C5F9-7062-58EF-64C9-D3E9006E49D0}"/>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0DC5BB3E-6D84-5E2E-0EBD-5D7D45C46BDC}"/>
              </a:ext>
            </a:extLst>
          </p:cNvPr>
          <p:cNvSpPr txBox="1">
            <a:spLocks noChangeArrowheads="1"/>
          </p:cNvSpPr>
          <p:nvPr/>
        </p:nvSpPr>
        <p:spPr>
          <a:xfrm>
            <a:off x="1827314" y="22479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buClr>
                <a:srgbClr val="00B050"/>
              </a:buClr>
              <a:buFont typeface="Wingdings" pitchFamily="2" charset="2"/>
              <a:buChar char="ü"/>
              <a:defRPr/>
            </a:pPr>
            <a:r>
              <a:rPr lang="en-US" sz="2900" b="1" spc="-53" dirty="0" err="1">
                <a:solidFill>
                  <a:srgbClr val="FF0000"/>
                </a:solidFill>
                <a:latin typeface="Arimo"/>
                <a:ea typeface="Arimo"/>
                <a:cs typeface="Arimo"/>
              </a:rPr>
              <a:t>Giá</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trị</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cốt</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lõi</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doanh</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nghiệp</a:t>
            </a:r>
            <a:r>
              <a:rPr lang="en-US" sz="2900" b="1" spc="-53" dirty="0">
                <a:solidFill>
                  <a:srgbClr val="FF0000"/>
                </a:solidFill>
                <a:latin typeface="Arimo"/>
                <a:ea typeface="Arimo"/>
                <a:cs typeface="Arimo"/>
              </a:rPr>
              <a:t>: </a:t>
            </a:r>
          </a:p>
          <a:p>
            <a:pPr marL="0">
              <a:buClr>
                <a:srgbClr val="00B050"/>
              </a:buClr>
              <a:buFont typeface="Wingdings" pitchFamily="2" charset="2"/>
              <a:buChar char="ü"/>
              <a:defRPr/>
            </a:pPr>
            <a:endParaRPr lang="en-US" sz="2900" b="1" spc="-53" dirty="0">
              <a:solidFill>
                <a:srgbClr val="FF0000"/>
              </a:solidFill>
              <a:latin typeface="Arimo"/>
              <a:ea typeface="Arimo"/>
              <a:cs typeface="Arimo"/>
            </a:endParaRPr>
          </a:p>
          <a:p>
            <a:pPr marL="0" indent="0">
              <a:buClr>
                <a:srgbClr val="00B050"/>
              </a:buClr>
              <a:buNone/>
              <a:defRPr/>
            </a:pPr>
            <a:r>
              <a:rPr lang="en-US" sz="2900" spc="-53" dirty="0">
                <a:latin typeface="Arimo"/>
                <a:ea typeface="Arimo"/>
                <a:cs typeface="Arimo"/>
              </a:rPr>
              <a:t>	- </a:t>
            </a:r>
            <a:r>
              <a:rPr lang="en-US" sz="2900" spc="-53" dirty="0" err="1">
                <a:latin typeface="Arimo"/>
                <a:ea typeface="Arimo"/>
                <a:cs typeface="Arimo"/>
              </a:rPr>
              <a:t>Nhân</a:t>
            </a:r>
            <a:r>
              <a:rPr lang="en-US" sz="2900" spc="-53" dirty="0">
                <a:latin typeface="Arimo"/>
                <a:ea typeface="Arimo"/>
                <a:cs typeface="Arimo"/>
              </a:rPr>
              <a:t> </a:t>
            </a:r>
            <a:r>
              <a:rPr lang="en-US" sz="2900" spc="-53" dirty="0" err="1">
                <a:latin typeface="Arimo"/>
                <a:ea typeface="Arimo"/>
                <a:cs typeface="Arimo"/>
              </a:rPr>
              <a:t>sự</a:t>
            </a:r>
            <a:r>
              <a:rPr lang="en-US" sz="2900" spc="-53" dirty="0">
                <a:latin typeface="Arimo"/>
                <a:ea typeface="Arimo"/>
                <a:cs typeface="Arimo"/>
              </a:rPr>
              <a:t> </a:t>
            </a:r>
            <a:r>
              <a:rPr lang="en-US" sz="2900" spc="-53" dirty="0" err="1">
                <a:latin typeface="Arimo"/>
                <a:ea typeface="Arimo"/>
                <a:cs typeface="Arimo"/>
              </a:rPr>
              <a:t>giàu</a:t>
            </a:r>
            <a:r>
              <a:rPr lang="en-US" sz="2900" spc="-53" dirty="0">
                <a:latin typeface="Arimo"/>
                <a:ea typeface="Arimo"/>
                <a:cs typeface="Arimo"/>
              </a:rPr>
              <a:t> </a:t>
            </a:r>
            <a:r>
              <a:rPr lang="en-US" sz="2900" spc="-53" dirty="0" err="1">
                <a:latin typeface="Arimo"/>
                <a:ea typeface="Arimo"/>
                <a:cs typeface="Arimo"/>
              </a:rPr>
              <a:t>kinh</a:t>
            </a:r>
            <a:r>
              <a:rPr lang="en-US" sz="2900" spc="-53" dirty="0">
                <a:latin typeface="Arimo"/>
                <a:ea typeface="Arimo"/>
                <a:cs typeface="Arimo"/>
              </a:rPr>
              <a:t> </a:t>
            </a:r>
            <a:r>
              <a:rPr lang="en-US" sz="2900" spc="-53" dirty="0" err="1">
                <a:latin typeface="Arimo"/>
                <a:ea typeface="Arimo"/>
                <a:cs typeface="Arimo"/>
              </a:rPr>
              <a:t>nghiệp</a:t>
            </a:r>
            <a:r>
              <a:rPr lang="en-US" sz="2900" spc="-53" dirty="0">
                <a:latin typeface="Arimo"/>
                <a:ea typeface="Arimo"/>
                <a:cs typeface="Arimo"/>
              </a:rPr>
              <a:t> </a:t>
            </a:r>
            <a:r>
              <a:rPr lang="en-US" sz="2900" spc="-53" dirty="0" err="1">
                <a:latin typeface="Arimo"/>
                <a:ea typeface="Arimo"/>
                <a:cs typeface="Arimo"/>
              </a:rPr>
              <a:t>và</a:t>
            </a:r>
            <a:r>
              <a:rPr lang="en-US" sz="2900" spc="-53" dirty="0">
                <a:latin typeface="Arimo"/>
                <a:ea typeface="Arimo"/>
                <a:cs typeface="Arimo"/>
              </a:rPr>
              <a:t> </a:t>
            </a:r>
            <a:r>
              <a:rPr lang="en-US" sz="2900" spc="-53" dirty="0" err="1">
                <a:latin typeface="Arimo"/>
                <a:ea typeface="Arimo"/>
                <a:cs typeface="Arimo"/>
              </a:rPr>
              <a:t>chuyên</a:t>
            </a:r>
            <a:r>
              <a:rPr lang="en-US" sz="2900" spc="-53" dirty="0">
                <a:latin typeface="Arimo"/>
                <a:ea typeface="Arimo"/>
                <a:cs typeface="Arimo"/>
              </a:rPr>
              <a:t> </a:t>
            </a:r>
            <a:r>
              <a:rPr lang="en-US" sz="2900" spc="-53" dirty="0" err="1">
                <a:latin typeface="Arimo"/>
                <a:ea typeface="Arimo"/>
                <a:cs typeface="Arimo"/>
              </a:rPr>
              <a:t>nghiệp</a:t>
            </a:r>
            <a:endParaRPr lang="en-US" sz="2900" spc="-53" dirty="0">
              <a:latin typeface="Arimo"/>
              <a:ea typeface="Arimo"/>
              <a:cs typeface="Arimo"/>
            </a:endParaRPr>
          </a:p>
          <a:p>
            <a:pPr marL="0" indent="0">
              <a:buClr>
                <a:srgbClr val="00B050"/>
              </a:buClr>
              <a:buNone/>
              <a:defRPr/>
            </a:pPr>
            <a:endParaRPr lang="en-US" sz="2900" spc="-53" dirty="0">
              <a:latin typeface="Arimo"/>
              <a:ea typeface="Arimo"/>
              <a:cs typeface="Arimo"/>
            </a:endParaRPr>
          </a:p>
          <a:p>
            <a:pPr marL="0" indent="0">
              <a:buClr>
                <a:srgbClr val="00B050"/>
              </a:buClr>
              <a:buNone/>
              <a:defRPr/>
            </a:pPr>
            <a:r>
              <a:rPr lang="en-US" sz="2900" spc="-53" dirty="0">
                <a:latin typeface="Arimo"/>
                <a:ea typeface="Arimo"/>
                <a:cs typeface="Arimo"/>
              </a:rPr>
              <a:t>	-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phẩm</a:t>
            </a:r>
            <a:r>
              <a:rPr lang="en-US" sz="2900" spc="-53" dirty="0">
                <a:latin typeface="Arimo"/>
                <a:ea typeface="Arimo"/>
                <a:cs typeface="Arimo"/>
              </a:rPr>
              <a:t> </a:t>
            </a:r>
            <a:r>
              <a:rPr lang="en-US" sz="2900" spc="-53" dirty="0" err="1">
                <a:latin typeface="Arimo"/>
                <a:ea typeface="Arimo"/>
                <a:cs typeface="Arimo"/>
              </a:rPr>
              <a:t>chất</a:t>
            </a:r>
            <a:r>
              <a:rPr lang="en-US" sz="2900" spc="-53" dirty="0">
                <a:latin typeface="Arimo"/>
                <a:ea typeface="Arimo"/>
                <a:cs typeface="Arimo"/>
              </a:rPr>
              <a:t> </a:t>
            </a:r>
            <a:r>
              <a:rPr lang="en-US" sz="2900" spc="-53" dirty="0" err="1">
                <a:latin typeface="Arimo"/>
                <a:ea typeface="Arimo"/>
                <a:cs typeface="Arimo"/>
              </a:rPr>
              <a:t>lượng</a:t>
            </a:r>
            <a:r>
              <a:rPr lang="en-US" sz="2900" spc="-53" dirty="0">
                <a:latin typeface="Arimo"/>
                <a:ea typeface="Arimo"/>
                <a:cs typeface="Arimo"/>
              </a:rPr>
              <a:t> </a:t>
            </a:r>
            <a:r>
              <a:rPr lang="en-US" sz="2900" spc="-53" dirty="0" err="1">
                <a:latin typeface="Arimo"/>
                <a:ea typeface="Arimo"/>
                <a:cs typeface="Arimo"/>
              </a:rPr>
              <a:t>cao</a:t>
            </a:r>
            <a:r>
              <a:rPr lang="en-US" sz="2900" spc="-53" dirty="0">
                <a:latin typeface="Arimo"/>
                <a:ea typeface="Arimo"/>
                <a:cs typeface="Arimo"/>
              </a:rPr>
              <a:t> </a:t>
            </a:r>
            <a:r>
              <a:rPr lang="en-US" sz="2900" spc="-53" dirty="0" err="1">
                <a:latin typeface="Arimo"/>
                <a:ea typeface="Arimo"/>
                <a:cs typeface="Arimo"/>
              </a:rPr>
              <a:t>và</a:t>
            </a:r>
            <a:r>
              <a:rPr lang="en-US" sz="2900" spc="-53" dirty="0">
                <a:latin typeface="Arimo"/>
                <a:ea typeface="Arimo"/>
                <a:cs typeface="Arimo"/>
              </a:rPr>
              <a:t> </a:t>
            </a:r>
            <a:r>
              <a:rPr lang="en-US" sz="2900" spc="-53" dirty="0" err="1">
                <a:latin typeface="Arimo"/>
                <a:ea typeface="Arimo"/>
                <a:cs typeface="Arimo"/>
              </a:rPr>
              <a:t>ổn</a:t>
            </a:r>
            <a:r>
              <a:rPr lang="en-US" sz="2900" spc="-53" dirty="0">
                <a:latin typeface="Arimo"/>
                <a:ea typeface="Arimo"/>
                <a:cs typeface="Arimo"/>
              </a:rPr>
              <a:t> </a:t>
            </a:r>
            <a:r>
              <a:rPr lang="en-US" sz="2900" spc="-53" dirty="0" err="1">
                <a:latin typeface="Arimo"/>
                <a:ea typeface="Arimo"/>
                <a:cs typeface="Arimo"/>
              </a:rPr>
              <a:t>định</a:t>
            </a:r>
            <a:endParaRPr lang="en-US" sz="2900" spc="-53" dirty="0">
              <a:latin typeface="Arimo"/>
              <a:ea typeface="Arimo"/>
              <a:cs typeface="Arimo"/>
            </a:endParaRPr>
          </a:p>
          <a:p>
            <a:pPr marL="0" indent="0">
              <a:buClr>
                <a:srgbClr val="00B050"/>
              </a:buClr>
              <a:buNone/>
              <a:defRPr/>
            </a:pPr>
            <a:endParaRPr lang="en-US" sz="2900" spc="-53" dirty="0">
              <a:latin typeface="Arimo"/>
              <a:ea typeface="Arimo"/>
              <a:cs typeface="Arimo"/>
            </a:endParaRPr>
          </a:p>
          <a:p>
            <a:pPr marL="0" indent="0">
              <a:buClr>
                <a:srgbClr val="00B050"/>
              </a:buClr>
              <a:buNone/>
              <a:defRPr/>
            </a:pPr>
            <a:r>
              <a:rPr lang="en-US" sz="2900" spc="-53" dirty="0">
                <a:latin typeface="Arimo"/>
                <a:ea typeface="Arimo"/>
                <a:cs typeface="Arimo"/>
              </a:rPr>
              <a:t>	- </a:t>
            </a:r>
            <a:r>
              <a:rPr lang="en-US" sz="2900" spc="-53" dirty="0" err="1">
                <a:latin typeface="Arimo"/>
                <a:ea typeface="Arimo"/>
                <a:cs typeface="Arimo"/>
              </a:rPr>
              <a:t>Chiến</a:t>
            </a:r>
            <a:r>
              <a:rPr lang="en-US" sz="2900" spc="-53" dirty="0">
                <a:latin typeface="Arimo"/>
                <a:ea typeface="Arimo"/>
                <a:cs typeface="Arimo"/>
              </a:rPr>
              <a:t> </a:t>
            </a:r>
            <a:r>
              <a:rPr lang="en-US" sz="2900" spc="-53" dirty="0" err="1">
                <a:latin typeface="Arimo"/>
                <a:ea typeface="Arimo"/>
                <a:cs typeface="Arimo"/>
              </a:rPr>
              <a:t>lược</a:t>
            </a:r>
            <a:r>
              <a:rPr lang="en-US" sz="2900" spc="-53" dirty="0">
                <a:latin typeface="Arimo"/>
                <a:ea typeface="Arimo"/>
                <a:cs typeface="Arimo"/>
              </a:rPr>
              <a:t> </a:t>
            </a:r>
            <a:r>
              <a:rPr lang="en-US" sz="2900" spc="-53" dirty="0" err="1">
                <a:latin typeface="Arimo"/>
                <a:ea typeface="Arimo"/>
                <a:cs typeface="Arimo"/>
              </a:rPr>
              <a:t>bán</a:t>
            </a:r>
            <a:r>
              <a:rPr lang="en-US" sz="2900" spc="-53" dirty="0">
                <a:latin typeface="Arimo"/>
                <a:ea typeface="Arimo"/>
                <a:cs typeface="Arimo"/>
              </a:rPr>
              <a:t> </a:t>
            </a:r>
            <a:r>
              <a:rPr lang="en-US" sz="2900" spc="-53" dirty="0" err="1">
                <a:latin typeface="Arimo"/>
                <a:ea typeface="Arimo"/>
                <a:cs typeface="Arimo"/>
              </a:rPr>
              <a:t>hàng</a:t>
            </a:r>
            <a:r>
              <a:rPr lang="en-US" sz="2900" spc="-53" dirty="0">
                <a:latin typeface="Arimo"/>
                <a:ea typeface="Arimo"/>
                <a:cs typeface="Arimo"/>
              </a:rPr>
              <a:t> </a:t>
            </a:r>
            <a:r>
              <a:rPr lang="en-US" sz="2900" spc="-53" dirty="0" err="1">
                <a:latin typeface="Arimo"/>
                <a:ea typeface="Arimo"/>
                <a:cs typeface="Arimo"/>
              </a:rPr>
              <a:t>linh</a:t>
            </a:r>
            <a:r>
              <a:rPr lang="en-US" sz="2900" spc="-53" dirty="0">
                <a:latin typeface="Arimo"/>
                <a:ea typeface="Arimo"/>
                <a:cs typeface="Arimo"/>
              </a:rPr>
              <a:t> </a:t>
            </a:r>
            <a:r>
              <a:rPr lang="en-US" sz="2900" spc="-53" dirty="0" err="1">
                <a:latin typeface="Arimo"/>
                <a:ea typeface="Arimo"/>
                <a:cs typeface="Arimo"/>
              </a:rPr>
              <a:t>động</a:t>
            </a:r>
            <a:r>
              <a:rPr lang="en-US" sz="2900" spc="-53" dirty="0">
                <a:latin typeface="Arimo"/>
                <a:ea typeface="Arimo"/>
                <a:cs typeface="Arimo"/>
              </a:rPr>
              <a:t> </a:t>
            </a:r>
            <a:r>
              <a:rPr lang="en-US" sz="2900" spc="-53" dirty="0" err="1">
                <a:latin typeface="Arimo"/>
                <a:ea typeface="Arimo"/>
                <a:cs typeface="Arimo"/>
              </a:rPr>
              <a:t>và</a:t>
            </a:r>
            <a:r>
              <a:rPr lang="en-US" sz="2900" spc="-53" dirty="0">
                <a:latin typeface="Arimo"/>
                <a:ea typeface="Arimo"/>
                <a:cs typeface="Arimo"/>
              </a:rPr>
              <a:t> </a:t>
            </a:r>
            <a:r>
              <a:rPr lang="en-US" sz="2900" spc="-53" dirty="0" err="1">
                <a:latin typeface="Arimo"/>
                <a:ea typeface="Arimo"/>
                <a:cs typeface="Arimo"/>
              </a:rPr>
              <a:t>cạnh</a:t>
            </a:r>
            <a:r>
              <a:rPr lang="en-US" sz="2900" spc="-53" dirty="0">
                <a:latin typeface="Arimo"/>
                <a:ea typeface="Arimo"/>
                <a:cs typeface="Arimo"/>
              </a:rPr>
              <a:t> </a:t>
            </a:r>
            <a:r>
              <a:rPr lang="en-US" sz="2900" spc="-53" dirty="0" err="1">
                <a:latin typeface="Arimo"/>
                <a:ea typeface="Arimo"/>
                <a:cs typeface="Arimo"/>
              </a:rPr>
              <a:t>tranh</a:t>
            </a:r>
            <a:endParaRPr lang="en-US" sz="2900" spc="-53" dirty="0">
              <a:latin typeface="Arimo"/>
              <a:ea typeface="Arimo"/>
              <a:cs typeface="Arimo"/>
            </a:endParaRPr>
          </a:p>
          <a:p>
            <a:pPr marL="0" indent="0">
              <a:buClr>
                <a:srgbClr val="00B050"/>
              </a:buClr>
              <a:buNone/>
              <a:defRPr/>
            </a:pPr>
            <a:endParaRPr lang="en-US" sz="2900" spc="-53" dirty="0">
              <a:latin typeface="Arimo"/>
              <a:ea typeface="Arimo"/>
              <a:cs typeface="Arimo"/>
            </a:endParaRPr>
          </a:p>
          <a:p>
            <a:pPr marL="0" indent="0">
              <a:buClr>
                <a:srgbClr val="00B050"/>
              </a:buClr>
              <a:buNone/>
              <a:defRPr/>
            </a:pPr>
            <a:r>
              <a:rPr lang="en-US" sz="2900" spc="-53" dirty="0">
                <a:latin typeface="Arimo"/>
                <a:ea typeface="Arimo"/>
                <a:cs typeface="Arimo"/>
              </a:rPr>
              <a:t>	- </a:t>
            </a:r>
            <a:r>
              <a:rPr lang="en-US" sz="2900" spc="-53" dirty="0" err="1">
                <a:latin typeface="Arimo"/>
                <a:ea typeface="Arimo"/>
                <a:cs typeface="Arimo"/>
              </a:rPr>
              <a:t>Dịch</a:t>
            </a:r>
            <a:r>
              <a:rPr lang="en-US" sz="2900" spc="-53" dirty="0">
                <a:latin typeface="Arimo"/>
                <a:ea typeface="Arimo"/>
                <a:cs typeface="Arimo"/>
              </a:rPr>
              <a:t> </a:t>
            </a:r>
            <a:r>
              <a:rPr lang="en-US" sz="2900" spc="-53" dirty="0" err="1">
                <a:latin typeface="Arimo"/>
                <a:ea typeface="Arimo"/>
                <a:cs typeface="Arimo"/>
              </a:rPr>
              <a:t>vụ</a:t>
            </a:r>
            <a:r>
              <a:rPr lang="en-US" sz="2900" spc="-53" dirty="0">
                <a:latin typeface="Arimo"/>
                <a:ea typeface="Arimo"/>
                <a:cs typeface="Arimo"/>
              </a:rPr>
              <a:t> </a:t>
            </a:r>
            <a:r>
              <a:rPr lang="en-US" sz="2900" spc="-53" dirty="0" err="1">
                <a:latin typeface="Arimo"/>
                <a:ea typeface="Arimo"/>
                <a:cs typeface="Arimo"/>
              </a:rPr>
              <a:t>sau</a:t>
            </a:r>
            <a:r>
              <a:rPr lang="en-US" sz="2900" spc="-53" dirty="0">
                <a:latin typeface="Arimo"/>
                <a:ea typeface="Arimo"/>
                <a:cs typeface="Arimo"/>
              </a:rPr>
              <a:t> </a:t>
            </a:r>
            <a:r>
              <a:rPr lang="en-US" sz="2900" spc="-53" dirty="0" err="1">
                <a:latin typeface="Arimo"/>
                <a:ea typeface="Arimo"/>
                <a:cs typeface="Arimo"/>
              </a:rPr>
              <a:t>bán</a:t>
            </a:r>
            <a:r>
              <a:rPr lang="en-US" sz="2900" spc="-53" dirty="0">
                <a:latin typeface="Arimo"/>
                <a:ea typeface="Arimo"/>
                <a:cs typeface="Arimo"/>
              </a:rPr>
              <a:t> </a:t>
            </a:r>
            <a:r>
              <a:rPr lang="en-US" sz="2900" spc="-53" dirty="0" err="1">
                <a:latin typeface="Arimo"/>
                <a:ea typeface="Arimo"/>
                <a:cs typeface="Arimo"/>
              </a:rPr>
              <a:t>hàng</a:t>
            </a:r>
            <a:r>
              <a:rPr lang="en-US" sz="2900" spc="-53" dirty="0">
                <a:latin typeface="Arimo"/>
                <a:ea typeface="Arimo"/>
                <a:cs typeface="Arimo"/>
              </a:rPr>
              <a:t> </a:t>
            </a:r>
            <a:r>
              <a:rPr lang="en-US" sz="2900" spc="-53" dirty="0" err="1">
                <a:latin typeface="Arimo"/>
                <a:ea typeface="Arimo"/>
                <a:cs typeface="Arimo"/>
              </a:rPr>
              <a:t>và</a:t>
            </a:r>
            <a:r>
              <a:rPr lang="en-US" sz="2900" spc="-53" dirty="0">
                <a:latin typeface="Arimo"/>
                <a:ea typeface="Arimo"/>
                <a:cs typeface="Arimo"/>
              </a:rPr>
              <a:t> </a:t>
            </a:r>
            <a:r>
              <a:rPr lang="en-US" sz="2900" spc="-53" dirty="0" err="1">
                <a:latin typeface="Arimo"/>
                <a:ea typeface="Arimo"/>
                <a:cs typeface="Arimo"/>
              </a:rPr>
              <a:t>chăm</a:t>
            </a:r>
            <a:r>
              <a:rPr lang="en-US" sz="2900" spc="-53" dirty="0">
                <a:latin typeface="Arimo"/>
                <a:ea typeface="Arimo"/>
                <a:cs typeface="Arimo"/>
              </a:rPr>
              <a:t> </a:t>
            </a:r>
            <a:r>
              <a:rPr lang="en-US" sz="2900" spc="-53" dirty="0" err="1">
                <a:latin typeface="Arimo"/>
                <a:ea typeface="Arimo"/>
                <a:cs typeface="Arimo"/>
              </a:rPr>
              <a:t>sóc</a:t>
            </a:r>
            <a:r>
              <a:rPr lang="en-US" sz="2900" spc="-53" dirty="0">
                <a:latin typeface="Arimo"/>
                <a:ea typeface="Arimo"/>
                <a:cs typeface="Arimo"/>
              </a:rPr>
              <a:t> </a:t>
            </a:r>
            <a:r>
              <a:rPr lang="en-US" sz="2900" spc="-53" dirty="0" err="1">
                <a:latin typeface="Arimo"/>
                <a:ea typeface="Arimo"/>
                <a:cs typeface="Arimo"/>
              </a:rPr>
              <a:t>khách</a:t>
            </a:r>
            <a:r>
              <a:rPr lang="en-US" sz="2900" spc="-53" dirty="0">
                <a:latin typeface="Arimo"/>
                <a:ea typeface="Arimo"/>
                <a:cs typeface="Arimo"/>
              </a:rPr>
              <a:t> </a:t>
            </a:r>
            <a:r>
              <a:rPr lang="en-US" sz="2900" spc="-53" dirty="0" err="1">
                <a:latin typeface="Arimo"/>
                <a:ea typeface="Arimo"/>
                <a:cs typeface="Arimo"/>
              </a:rPr>
              <a:t>hàng</a:t>
            </a:r>
            <a:r>
              <a:rPr lang="en-US" sz="2900" spc="-53" dirty="0">
                <a:latin typeface="Arimo"/>
                <a:ea typeface="Arimo"/>
                <a:cs typeface="Arimo"/>
              </a:rPr>
              <a:t>:   </a:t>
            </a: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899921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E40C-364C-0316-BFB3-E9FD6A5CACED}"/>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A1D3E4E-6C16-80CA-7137-194FC469E36D}"/>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29D2FFA3-A9E7-5CA3-1A9C-930E1382C4C4}"/>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50DCD4D3-DBB6-0AB5-7392-75FDDFE54065}"/>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851F86F2-0782-8352-15EB-2E0578CF22D1}"/>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1324839F-8D10-AC9E-477A-DC60DD5A5BA5}"/>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5FDFEC98-61BF-3F90-6D50-4460297FE91A}"/>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5BDD77D2-C80F-D437-1E99-C70F336D7A8E}"/>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0" name="Rectangle 3">
            <a:extLst>
              <a:ext uri="{FF2B5EF4-FFF2-40B4-BE49-F238E27FC236}">
                <a16:creationId xmlns:a16="http://schemas.microsoft.com/office/drawing/2014/main" id="{C0566CDA-A06E-2116-491B-99917E2756A0}"/>
              </a:ext>
            </a:extLst>
          </p:cNvPr>
          <p:cNvSpPr txBox="1">
            <a:spLocks noChangeArrowheads="1"/>
          </p:cNvSpPr>
          <p:nvPr/>
        </p:nvSpPr>
        <p:spPr>
          <a:xfrm>
            <a:off x="1275132" y="2019300"/>
            <a:ext cx="16460686" cy="8039100"/>
          </a:xfrm>
          <a:prstGeom prst="rect">
            <a:avLst/>
          </a:prstGeom>
          <a:ln>
            <a:solidFill>
              <a:schemeClr val="bg1"/>
            </a:solidFill>
          </a:ln>
          <a:scene3d>
            <a:camera prst="perspectiveFront"/>
            <a:lightRig rig="threePt" dir="t"/>
          </a:scene3d>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buClr>
                <a:srgbClr val="00B050"/>
              </a:buClr>
              <a:buFont typeface="Wingdings" pitchFamily="2" charset="2"/>
              <a:buChar char="ü"/>
              <a:defRPr/>
            </a:pPr>
            <a:r>
              <a:rPr lang="en-US" sz="2900" b="1" spc="-53" dirty="0">
                <a:solidFill>
                  <a:srgbClr val="FF0000"/>
                </a:solidFill>
                <a:latin typeface="Arimo"/>
                <a:ea typeface="Arimo"/>
                <a:cs typeface="Arimo"/>
              </a:rPr>
              <a:t> Văn </a:t>
            </a:r>
            <a:r>
              <a:rPr lang="en-US" sz="2900" b="1" spc="-53" dirty="0" err="1">
                <a:solidFill>
                  <a:srgbClr val="FF0000"/>
                </a:solidFill>
                <a:latin typeface="Arimo"/>
                <a:ea typeface="Arimo"/>
                <a:cs typeface="Arimo"/>
              </a:rPr>
              <a:t>hóa</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doanh</a:t>
            </a:r>
            <a:r>
              <a:rPr lang="en-US" sz="2900" b="1" spc="-53" dirty="0">
                <a:solidFill>
                  <a:srgbClr val="FF0000"/>
                </a:solidFill>
                <a:latin typeface="Arimo"/>
                <a:ea typeface="Arimo"/>
                <a:cs typeface="Arimo"/>
              </a:rPr>
              <a:t> </a:t>
            </a:r>
            <a:r>
              <a:rPr lang="en-US" sz="2900" b="1" spc="-53" dirty="0" err="1">
                <a:solidFill>
                  <a:srgbClr val="FF0000"/>
                </a:solidFill>
                <a:latin typeface="Arimo"/>
                <a:ea typeface="Arimo"/>
                <a:cs typeface="Arimo"/>
              </a:rPr>
              <a:t>nghiêp</a:t>
            </a:r>
            <a:r>
              <a:rPr lang="vi-VN" sz="2900" b="1" spc="-53" dirty="0">
                <a:solidFill>
                  <a:srgbClr val="FF0000"/>
                </a:solidFill>
                <a:latin typeface="Arimo"/>
                <a:ea typeface="Arimo"/>
                <a:cs typeface="Arimo"/>
              </a:rPr>
              <a:t>:</a:t>
            </a:r>
            <a:endParaRPr lang="en-US" sz="2900" b="1" spc="-53" dirty="0">
              <a:solidFill>
                <a:srgbClr val="FF0000"/>
              </a:solidFill>
              <a:latin typeface="Arimo"/>
              <a:ea typeface="Arimo"/>
              <a:cs typeface="Arimo"/>
            </a:endParaRPr>
          </a:p>
          <a:p>
            <a:pPr marL="0" indent="0">
              <a:buClr>
                <a:srgbClr val="00B050"/>
              </a:buClr>
              <a:buNone/>
              <a:defRPr/>
            </a:pPr>
            <a:r>
              <a:rPr lang="vi-VN" sz="2900" b="1" spc="-53" dirty="0">
                <a:solidFill>
                  <a:srgbClr val="FF0000"/>
                </a:solidFill>
                <a:latin typeface="Arimo"/>
                <a:ea typeface="Arimo"/>
                <a:cs typeface="Arimo"/>
              </a:rPr>
              <a:t> </a:t>
            </a:r>
            <a:endParaRPr lang="en-US" sz="2900" b="1" spc="-53" dirty="0">
              <a:solidFill>
                <a:srgbClr val="FF0000"/>
              </a:solidFill>
              <a:latin typeface="Arimo"/>
              <a:ea typeface="Arimo"/>
              <a:cs typeface="Arimo"/>
            </a:endParaRPr>
          </a:p>
          <a:p>
            <a:pPr marL="0" indent="0">
              <a:buClr>
                <a:srgbClr val="00B050"/>
              </a:buClr>
              <a:buNone/>
              <a:defRPr/>
            </a:pPr>
            <a:r>
              <a:rPr lang="en-US" b="1" dirty="0">
                <a:solidFill>
                  <a:srgbClr val="00B0F0"/>
                </a:solidFill>
                <a:ea typeface="ＭＳ Ｐゴシック" pitchFamily="34" charset="-128"/>
              </a:rPr>
              <a:t>	</a:t>
            </a:r>
            <a:r>
              <a:rPr lang="en-US" sz="2900" b="1" spc="-53" dirty="0">
                <a:latin typeface="Arimo"/>
                <a:ea typeface="Arimo"/>
                <a:cs typeface="Arimo"/>
              </a:rPr>
              <a:t>- </a:t>
            </a:r>
            <a:r>
              <a:rPr lang="vi-VN" sz="2900" spc="-53" dirty="0">
                <a:latin typeface="Arimo"/>
                <a:ea typeface="Arimo"/>
                <a:cs typeface="Arimo"/>
              </a:rPr>
              <a:t>Đào tạo nhân sự mới.</a:t>
            </a:r>
            <a:endParaRPr lang="en-US" sz="2900" spc="-53" dirty="0">
              <a:latin typeface="Arimo"/>
              <a:ea typeface="Arimo"/>
              <a:cs typeface="Arimo"/>
            </a:endParaRPr>
          </a:p>
          <a:p>
            <a:pPr marL="0" indent="0">
              <a:buClr>
                <a:srgbClr val="00B050"/>
              </a:buClr>
              <a:buNone/>
              <a:defRPr/>
            </a:pPr>
            <a:endParaRPr lang="vi-VN" sz="2900" spc="-53" dirty="0">
              <a:latin typeface="Arimo"/>
              <a:ea typeface="Arimo"/>
              <a:cs typeface="Arimo"/>
            </a:endParaRPr>
          </a:p>
          <a:p>
            <a:pPr marL="0" indent="0">
              <a:buClr>
                <a:srgbClr val="00B050"/>
              </a:buClr>
              <a:buNone/>
              <a:defRPr/>
            </a:pPr>
            <a:r>
              <a:rPr lang="en-US" sz="2900" spc="-53" dirty="0">
                <a:latin typeface="Arimo"/>
                <a:ea typeface="Arimo"/>
                <a:cs typeface="Arimo"/>
              </a:rPr>
              <a:t>	- </a:t>
            </a:r>
            <a:r>
              <a:rPr lang="vi-VN" sz="2900" spc="-53" dirty="0">
                <a:latin typeface="Arimo"/>
                <a:ea typeface="Arimo"/>
                <a:cs typeface="Arimo"/>
              </a:rPr>
              <a:t>Xây dựng quy trình sử dụng thức ăn chăn nuôi chất lượng cao và cam kết các chỉ số kỹ thuật.</a:t>
            </a:r>
            <a:endParaRPr lang="en-US" sz="2900" spc="-53" dirty="0">
              <a:latin typeface="Arimo"/>
              <a:ea typeface="Arimo"/>
              <a:cs typeface="Arimo"/>
            </a:endParaRPr>
          </a:p>
          <a:p>
            <a:pPr marL="0" indent="0">
              <a:buClr>
                <a:srgbClr val="00B050"/>
              </a:buClr>
              <a:buNone/>
              <a:defRPr/>
            </a:pPr>
            <a:endParaRPr lang="vi-VN" sz="2900" spc="-53" dirty="0">
              <a:latin typeface="Arimo"/>
              <a:ea typeface="Arimo"/>
              <a:cs typeface="Arimo"/>
            </a:endParaRPr>
          </a:p>
          <a:p>
            <a:pPr marL="0" indent="0">
              <a:buClr>
                <a:srgbClr val="00B050"/>
              </a:buClr>
              <a:buNone/>
              <a:defRPr/>
            </a:pPr>
            <a:r>
              <a:rPr lang="en-US" sz="2900" spc="-53" dirty="0">
                <a:latin typeface="Arimo"/>
                <a:ea typeface="Arimo"/>
                <a:cs typeface="Arimo"/>
              </a:rPr>
              <a:t>	- </a:t>
            </a:r>
            <a:r>
              <a:rPr lang="en-US" sz="2900" spc="-53" dirty="0" err="1">
                <a:latin typeface="Arimo"/>
                <a:ea typeface="Arimo"/>
                <a:cs typeface="Arimo"/>
              </a:rPr>
              <a:t>Mở</a:t>
            </a:r>
            <a:r>
              <a:rPr lang="en-US" sz="2900" spc="-53" dirty="0">
                <a:latin typeface="Arimo"/>
                <a:ea typeface="Arimo"/>
                <a:cs typeface="Arimo"/>
              </a:rPr>
              <a:t> </a:t>
            </a:r>
            <a:r>
              <a:rPr lang="en-US" sz="2900" spc="-53" dirty="0" err="1">
                <a:latin typeface="Arimo"/>
                <a:ea typeface="Arimo"/>
                <a:cs typeface="Arimo"/>
              </a:rPr>
              <a:t>rộng</a:t>
            </a:r>
            <a:r>
              <a:rPr lang="en-US" sz="2900" spc="-53" dirty="0">
                <a:latin typeface="Arimo"/>
                <a:ea typeface="Arimo"/>
                <a:cs typeface="Arimo"/>
              </a:rPr>
              <a:t> t</a:t>
            </a:r>
            <a:r>
              <a:rPr lang="vi-VN" sz="2900" spc="-53" dirty="0">
                <a:latin typeface="Arimo"/>
                <a:ea typeface="Arimo"/>
                <a:cs typeface="Arimo"/>
              </a:rPr>
              <a:t>ìm kiếm các đối tác uy tín thực hiện chuỗi 3</a:t>
            </a:r>
            <a:r>
              <a:rPr lang="en-US" sz="2900" spc="-53" dirty="0">
                <a:latin typeface="Arimo"/>
                <a:ea typeface="Arimo"/>
                <a:cs typeface="Arimo"/>
              </a:rPr>
              <a:t>F</a:t>
            </a:r>
          </a:p>
          <a:p>
            <a:pPr marL="0" indent="0">
              <a:buClr>
                <a:srgbClr val="00B050"/>
              </a:buClr>
              <a:buNone/>
              <a:defRPr/>
            </a:pPr>
            <a:endParaRPr lang="en-US" sz="2900" spc="-53" dirty="0">
              <a:latin typeface="Arimo"/>
              <a:ea typeface="Arimo"/>
              <a:cs typeface="Arimo"/>
            </a:endParaRPr>
          </a:p>
          <a:p>
            <a:pPr marL="0" indent="0">
              <a:buClr>
                <a:srgbClr val="00B050"/>
              </a:buClr>
              <a:buNone/>
              <a:defRPr/>
            </a:pPr>
            <a:r>
              <a:rPr lang="en-US" sz="2900" spc="-53" dirty="0">
                <a:latin typeface="Arimo"/>
                <a:ea typeface="Arimo"/>
                <a:cs typeface="Arimo"/>
              </a:rPr>
              <a:t>=&gt; Quy </a:t>
            </a:r>
            <a:r>
              <a:rPr lang="en-US" sz="2900" spc="-53" dirty="0" err="1">
                <a:latin typeface="Arimo"/>
                <a:ea typeface="Arimo"/>
                <a:cs typeface="Arimo"/>
              </a:rPr>
              <a:t>trình</a:t>
            </a:r>
            <a:r>
              <a:rPr lang="en-US" sz="2900" spc="-53" dirty="0">
                <a:latin typeface="Arimo"/>
                <a:ea typeface="Arimo"/>
                <a:cs typeface="Arimo"/>
              </a:rPr>
              <a:t> </a:t>
            </a:r>
            <a:r>
              <a:rPr lang="en-US" sz="2900" spc="-53" dirty="0" err="1">
                <a:latin typeface="Arimo"/>
                <a:ea typeface="Arimo"/>
                <a:cs typeface="Arimo"/>
              </a:rPr>
              <a:t>sản</a:t>
            </a:r>
            <a:r>
              <a:rPr lang="en-US" sz="2900" spc="-53" dirty="0">
                <a:latin typeface="Arimo"/>
                <a:ea typeface="Arimo"/>
                <a:cs typeface="Arimo"/>
              </a:rPr>
              <a:t> </a:t>
            </a:r>
            <a:r>
              <a:rPr lang="en-US" sz="2900" spc="-53" dirty="0" err="1">
                <a:latin typeface="Arimo"/>
                <a:ea typeface="Arimo"/>
                <a:cs typeface="Arimo"/>
              </a:rPr>
              <a:t>xuất</a:t>
            </a:r>
            <a:r>
              <a:rPr lang="en-US" sz="2900" spc="-53" dirty="0">
                <a:latin typeface="Arimo"/>
                <a:ea typeface="Arimo"/>
                <a:cs typeface="Arimo"/>
              </a:rPr>
              <a:t> </a:t>
            </a:r>
            <a:r>
              <a:rPr lang="en-US" sz="2900" spc="-53" dirty="0" err="1">
                <a:latin typeface="Arimo"/>
                <a:ea typeface="Arimo"/>
                <a:cs typeface="Arimo"/>
              </a:rPr>
              <a:t>thực</a:t>
            </a:r>
            <a:r>
              <a:rPr lang="en-US" sz="2900" spc="-53" dirty="0">
                <a:latin typeface="Arimo"/>
                <a:ea typeface="Arimo"/>
                <a:cs typeface="Arimo"/>
              </a:rPr>
              <a:t> </a:t>
            </a:r>
            <a:r>
              <a:rPr lang="en-US" sz="2900" spc="-53" dirty="0" err="1">
                <a:latin typeface="Arimo"/>
                <a:ea typeface="Arimo"/>
                <a:cs typeface="Arimo"/>
              </a:rPr>
              <a:t>phẩm</a:t>
            </a:r>
            <a:r>
              <a:rPr lang="en-US" sz="2900" spc="-53" dirty="0">
                <a:latin typeface="Arimo"/>
                <a:ea typeface="Arimo"/>
                <a:cs typeface="Arimo"/>
              </a:rPr>
              <a:t> an </a:t>
            </a:r>
            <a:r>
              <a:rPr lang="en-US" sz="2900" spc="-53" dirty="0" err="1">
                <a:latin typeface="Arimo"/>
                <a:ea typeface="Arimo"/>
                <a:cs typeface="Arimo"/>
              </a:rPr>
              <a:t>toàn</a:t>
            </a:r>
            <a:r>
              <a:rPr lang="en-US" sz="2900" spc="-53" dirty="0">
                <a:latin typeface="Arimo"/>
                <a:ea typeface="Arimo"/>
                <a:cs typeface="Arimo"/>
              </a:rPr>
              <a:t>, </a:t>
            </a:r>
            <a:r>
              <a:rPr lang="en-US" sz="2900" spc="-53" dirty="0" err="1">
                <a:latin typeface="Arimo"/>
                <a:ea typeface="Arimo"/>
                <a:cs typeface="Arimo"/>
              </a:rPr>
              <a:t>bắt</a:t>
            </a:r>
            <a:r>
              <a:rPr lang="en-US" sz="2900" spc="-53" dirty="0">
                <a:latin typeface="Arimo"/>
                <a:ea typeface="Arimo"/>
                <a:cs typeface="Arimo"/>
              </a:rPr>
              <a:t> </a:t>
            </a:r>
            <a:r>
              <a:rPr lang="en-US" sz="2900" spc="-53" dirty="0" err="1">
                <a:latin typeface="Arimo"/>
                <a:ea typeface="Arimo"/>
                <a:cs typeface="Arimo"/>
              </a:rPr>
              <a:t>đầu</a:t>
            </a:r>
            <a:r>
              <a:rPr lang="en-US" sz="2900" spc="-53" dirty="0">
                <a:latin typeface="Arimo"/>
                <a:ea typeface="Arimo"/>
                <a:cs typeface="Arimo"/>
              </a:rPr>
              <a:t> </a:t>
            </a:r>
            <a:r>
              <a:rPr lang="en-US" sz="2900" spc="-53" dirty="0" err="1">
                <a:latin typeface="Arimo"/>
                <a:ea typeface="Arimo"/>
                <a:cs typeface="Arimo"/>
              </a:rPr>
              <a:t>từ</a:t>
            </a:r>
            <a:r>
              <a:rPr lang="en-US" sz="2900" spc="-53" dirty="0">
                <a:latin typeface="Arimo"/>
                <a:ea typeface="Arimo"/>
                <a:cs typeface="Arimo"/>
              </a:rPr>
              <a:t> </a:t>
            </a:r>
            <a:r>
              <a:rPr lang="en-US" sz="2900" spc="-53" dirty="0" err="1">
                <a:latin typeface="Arimo"/>
                <a:ea typeface="Arimo"/>
                <a:cs typeface="Arimo"/>
              </a:rPr>
              <a:t>thức</a:t>
            </a:r>
            <a:r>
              <a:rPr lang="en-US" sz="2900" spc="-53" dirty="0">
                <a:latin typeface="Arimo"/>
                <a:ea typeface="Arimo"/>
                <a:cs typeface="Arimo"/>
              </a:rPr>
              <a:t> </a:t>
            </a:r>
            <a:r>
              <a:rPr lang="en-US" sz="2900" spc="-53" dirty="0" err="1">
                <a:latin typeface="Arimo"/>
                <a:ea typeface="Arimo"/>
                <a:cs typeface="Arimo"/>
              </a:rPr>
              <a:t>ăn</a:t>
            </a:r>
            <a:r>
              <a:rPr lang="en-US" sz="2900" spc="-53" dirty="0">
                <a:latin typeface="Arimo"/>
                <a:ea typeface="Arimo"/>
                <a:cs typeface="Arimo"/>
              </a:rPr>
              <a:t> </a:t>
            </a:r>
            <a:r>
              <a:rPr lang="en-US" sz="2900" spc="-53" dirty="0" err="1">
                <a:latin typeface="Arimo"/>
                <a:ea typeface="Arimo"/>
                <a:cs typeface="Arimo"/>
              </a:rPr>
              <a:t>chăn</a:t>
            </a:r>
            <a:r>
              <a:rPr lang="en-US" sz="2900" spc="-53" dirty="0">
                <a:latin typeface="Arimo"/>
                <a:ea typeface="Arimo"/>
                <a:cs typeface="Arimo"/>
              </a:rPr>
              <a:t> </a:t>
            </a:r>
            <a:r>
              <a:rPr lang="en-US" sz="2900" spc="-53" dirty="0" err="1">
                <a:latin typeface="Arimo"/>
                <a:ea typeface="Arimo"/>
                <a:cs typeface="Arimo"/>
              </a:rPr>
              <a:t>nuôi</a:t>
            </a:r>
            <a:r>
              <a:rPr lang="en-US" sz="2900" spc="-53" dirty="0">
                <a:latin typeface="Arimo"/>
                <a:ea typeface="Arimo"/>
                <a:cs typeface="Arimo"/>
              </a:rPr>
              <a:t> </a:t>
            </a:r>
            <a:r>
              <a:rPr lang="en-US" sz="2900" spc="-53" dirty="0" err="1">
                <a:latin typeface="Arimo"/>
                <a:ea typeface="Arimo"/>
                <a:cs typeface="Arimo"/>
              </a:rPr>
              <a:t>tới</a:t>
            </a:r>
            <a:r>
              <a:rPr lang="en-US" sz="2900" spc="-53" dirty="0">
                <a:latin typeface="Arimo"/>
                <a:ea typeface="Arimo"/>
                <a:cs typeface="Arimo"/>
              </a:rPr>
              <a:t> </a:t>
            </a:r>
            <a:r>
              <a:rPr lang="en-US" sz="2900" spc="-53" dirty="0" err="1">
                <a:latin typeface="Arimo"/>
                <a:ea typeface="Arimo"/>
                <a:cs typeface="Arimo"/>
              </a:rPr>
              <a:t>quá</a:t>
            </a:r>
            <a:r>
              <a:rPr lang="en-US" sz="2900" spc="-53" dirty="0">
                <a:latin typeface="Arimo"/>
                <a:ea typeface="Arimo"/>
                <a:cs typeface="Arimo"/>
              </a:rPr>
              <a:t> </a:t>
            </a:r>
            <a:r>
              <a:rPr lang="en-US" sz="2900" spc="-53" dirty="0" err="1">
                <a:latin typeface="Arimo"/>
                <a:ea typeface="Arimo"/>
                <a:cs typeface="Arimo"/>
              </a:rPr>
              <a:t>trình</a:t>
            </a:r>
            <a:r>
              <a:rPr lang="en-US" sz="2900" spc="-53" dirty="0">
                <a:latin typeface="Arimo"/>
                <a:ea typeface="Arimo"/>
                <a:cs typeface="Arimo"/>
              </a:rPr>
              <a:t> </a:t>
            </a:r>
            <a:r>
              <a:rPr lang="en-US" sz="2900" spc="-53" dirty="0" err="1">
                <a:latin typeface="Arimo"/>
                <a:ea typeface="Arimo"/>
                <a:cs typeface="Arimo"/>
              </a:rPr>
              <a:t>nuôi</a:t>
            </a:r>
            <a:r>
              <a:rPr lang="en-US" sz="2900" spc="-53" dirty="0">
                <a:latin typeface="Arimo"/>
                <a:ea typeface="Arimo"/>
                <a:cs typeface="Arimo"/>
              </a:rPr>
              <a:t> ở </a:t>
            </a:r>
            <a:r>
              <a:rPr lang="en-US" sz="2900" spc="-53" dirty="0" err="1">
                <a:latin typeface="Arimo"/>
                <a:ea typeface="Arimo"/>
                <a:cs typeface="Arimo"/>
              </a:rPr>
              <a:t>các</a:t>
            </a:r>
            <a:r>
              <a:rPr lang="en-US" sz="2900" spc="-53" dirty="0">
                <a:latin typeface="Arimo"/>
                <a:ea typeface="Arimo"/>
                <a:cs typeface="Arimo"/>
              </a:rPr>
              <a:t> </a:t>
            </a:r>
            <a:r>
              <a:rPr lang="en-US" sz="2900" spc="-53" dirty="0" err="1">
                <a:latin typeface="Arimo"/>
                <a:ea typeface="Arimo"/>
                <a:cs typeface="Arimo"/>
              </a:rPr>
              <a:t>trang</a:t>
            </a:r>
            <a:r>
              <a:rPr lang="en-US" sz="2900" spc="-53" dirty="0">
                <a:latin typeface="Arimo"/>
                <a:ea typeface="Arimo"/>
                <a:cs typeface="Arimo"/>
              </a:rPr>
              <a:t> </a:t>
            </a:r>
            <a:r>
              <a:rPr lang="en-US" sz="2900" spc="-53" dirty="0" err="1">
                <a:latin typeface="Arimo"/>
                <a:ea typeface="Arimo"/>
                <a:cs typeface="Arimo"/>
              </a:rPr>
              <a:t>trại</a:t>
            </a:r>
            <a:r>
              <a:rPr lang="en-US" sz="2900" spc="-53" dirty="0">
                <a:latin typeface="Arimo"/>
                <a:ea typeface="Arimo"/>
                <a:cs typeface="Arimo"/>
              </a:rPr>
              <a:t> </a:t>
            </a:r>
            <a:r>
              <a:rPr lang="en-US" sz="2900" spc="-53" dirty="0" err="1">
                <a:latin typeface="Arimo"/>
                <a:ea typeface="Arimo"/>
                <a:cs typeface="Arimo"/>
              </a:rPr>
              <a:t>và</a:t>
            </a:r>
            <a:r>
              <a:rPr lang="en-US" sz="2900" spc="-53" dirty="0">
                <a:latin typeface="Arimo"/>
                <a:ea typeface="Arimo"/>
                <a:cs typeface="Arimo"/>
              </a:rPr>
              <a:t> </a:t>
            </a:r>
            <a:r>
              <a:rPr lang="en-US" sz="2900" spc="-53" dirty="0" err="1">
                <a:latin typeface="Arimo"/>
                <a:ea typeface="Arimo"/>
                <a:cs typeface="Arimo"/>
              </a:rPr>
              <a:t>chế</a:t>
            </a:r>
            <a:r>
              <a:rPr lang="en-US" sz="2900" spc="-53" dirty="0">
                <a:latin typeface="Arimo"/>
                <a:ea typeface="Arimo"/>
                <a:cs typeface="Arimo"/>
              </a:rPr>
              <a:t> </a:t>
            </a:r>
            <a:r>
              <a:rPr lang="en-US" sz="2900" spc="-53" dirty="0" err="1">
                <a:latin typeface="Arimo"/>
                <a:ea typeface="Arimo"/>
                <a:cs typeface="Arimo"/>
              </a:rPr>
              <a:t>biến</a:t>
            </a:r>
            <a:r>
              <a:rPr lang="en-US" sz="2900" spc="-53" dirty="0">
                <a:latin typeface="Arimo"/>
                <a:ea typeface="Arimo"/>
                <a:cs typeface="Arimo"/>
              </a:rPr>
              <a:t> </a:t>
            </a:r>
            <a:r>
              <a:rPr lang="en-US" sz="2900" spc="-53" dirty="0" err="1">
                <a:latin typeface="Arimo"/>
                <a:ea typeface="Arimo"/>
                <a:cs typeface="Arimo"/>
              </a:rPr>
              <a:t>thực</a:t>
            </a:r>
            <a:r>
              <a:rPr lang="en-US" sz="2900" spc="-53" dirty="0">
                <a:latin typeface="Arimo"/>
                <a:ea typeface="Arimo"/>
                <a:cs typeface="Arimo"/>
              </a:rPr>
              <a:t> </a:t>
            </a:r>
            <a:r>
              <a:rPr lang="en-US" sz="2900" spc="-53" dirty="0" err="1">
                <a:latin typeface="Arimo"/>
                <a:ea typeface="Arimo"/>
                <a:cs typeface="Arimo"/>
              </a:rPr>
              <a:t>phẩm</a:t>
            </a:r>
            <a:r>
              <a:rPr lang="en-US" sz="2900" spc="-53" dirty="0">
                <a:latin typeface="Arimo"/>
                <a:ea typeface="Arimo"/>
                <a:cs typeface="Arimo"/>
              </a:rPr>
              <a:t>.</a:t>
            </a:r>
            <a:r>
              <a:rPr lang="vi-VN" sz="2900" spc="-53" dirty="0">
                <a:latin typeface="Arimo"/>
                <a:ea typeface="Arimo"/>
                <a:cs typeface="Arimo"/>
              </a:rPr>
              <a:t> </a:t>
            </a:r>
            <a:endParaRPr lang="en-US" sz="2900" spc="-53" dirty="0">
              <a:latin typeface="Arimo"/>
              <a:ea typeface="Arimo"/>
              <a:cs typeface="Arimo"/>
            </a:endParaRPr>
          </a:p>
          <a:p>
            <a:pPr marL="0" indent="0">
              <a:buClr>
                <a:srgbClr val="00B050"/>
              </a:buClr>
              <a:buFont typeface="Arial" pitchFamily="34" charset="0"/>
              <a:buNone/>
              <a:defRPr/>
            </a:pPr>
            <a:endParaRPr lang="vi-VN" sz="2900" b="1" dirty="0">
              <a:solidFill>
                <a:srgbClr val="00B0F0"/>
              </a:solidFill>
              <a:ea typeface="ＭＳ Ｐゴシック" pitchFamily="34" charset="-128"/>
            </a:endParaRPr>
          </a:p>
          <a:p>
            <a:pPr marL="0" indent="0">
              <a:buClr>
                <a:srgbClr val="00B050"/>
              </a:buClr>
              <a:buFont typeface="Arial" pitchFamily="34" charset="0"/>
              <a:buNone/>
              <a:defRPr/>
            </a:pPr>
            <a:r>
              <a:rPr lang="en-US" sz="2900" b="1" dirty="0">
                <a:solidFill>
                  <a:srgbClr val="00B0F0"/>
                </a:solidFill>
                <a:latin typeface="Arial" panose="020B0604020202020204" pitchFamily="34" charset="0"/>
                <a:ea typeface="ＭＳ Ｐゴシック" pitchFamily="34" charset="-128"/>
                <a:cs typeface="Arial" panose="020B0604020202020204" pitchFamily="34" charset="0"/>
              </a:rPr>
              <a:t> </a:t>
            </a:r>
          </a:p>
          <a:p>
            <a:pPr marL="0" indent="0">
              <a:buClr>
                <a:srgbClr val="00B050"/>
              </a:buClr>
              <a:buFont typeface="Arial" pitchFamily="34" charset="0"/>
              <a:buNone/>
              <a:defRPr/>
            </a:pPr>
            <a:endParaRPr lang="en-US" sz="2900" b="1" dirty="0">
              <a:solidFill>
                <a:srgbClr val="00B0F0"/>
              </a:solidFill>
              <a:latin typeface="Arial" panose="020B0604020202020204" pitchFamily="34" charset="0"/>
              <a:ea typeface="ＭＳ Ｐゴシック" pitchFamily="34" charset="-128"/>
              <a:cs typeface="Arial" panose="020B0604020202020204" pitchFamily="34" charset="0"/>
            </a:endParaRPr>
          </a:p>
          <a:p>
            <a:pPr marL="0" indent="0" algn="ctr">
              <a:buClr>
                <a:srgbClr val="00B050"/>
              </a:buClr>
              <a:buFont typeface="Arial" pitchFamily="34" charset="0"/>
              <a:buNone/>
              <a:defRPr/>
            </a:pPr>
            <a:endParaRPr lang="vi-VN" sz="2900" b="1" dirty="0">
              <a:solidFill>
                <a:srgbClr val="FF0000"/>
              </a:solidFill>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525981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1F468-F502-E319-FB57-69C3BB0E173A}"/>
            </a:ext>
          </a:extLst>
        </p:cNvPr>
        <p:cNvGrpSpPr/>
        <p:nvPr/>
      </p:nvGrpSpPr>
      <p:grpSpPr>
        <a:xfrm>
          <a:off x="0" y="0"/>
          <a:ext cx="0" cy="0"/>
          <a:chOff x="0" y="0"/>
          <a:chExt cx="0" cy="0"/>
        </a:xfrm>
      </p:grpSpPr>
      <p:sp>
        <p:nvSpPr>
          <p:cNvPr id="3" name="Oval 18">
            <a:extLst>
              <a:ext uri="{FF2B5EF4-FFF2-40B4-BE49-F238E27FC236}">
                <a16:creationId xmlns:a16="http://schemas.microsoft.com/office/drawing/2014/main" id="{8FCEB786-253A-5813-C4FE-65B800D08EA8}"/>
              </a:ext>
            </a:extLst>
          </p:cNvPr>
          <p:cNvSpPr>
            <a:spLocks noChangeArrowheads="1"/>
          </p:cNvSpPr>
          <p:nvPr/>
        </p:nvSpPr>
        <p:spPr bwMode="auto">
          <a:xfrm>
            <a:off x="4964908" y="3429001"/>
            <a:ext cx="7319963" cy="4500563"/>
          </a:xfrm>
          <a:prstGeom prst="ellipse">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pPr algn="ctr"/>
            <a:endParaRPr lang="en-US" altLang="en-US" sz="3600"/>
          </a:p>
        </p:txBody>
      </p:sp>
      <p:sp>
        <p:nvSpPr>
          <p:cNvPr id="4" name="Text Box 13">
            <a:extLst>
              <a:ext uri="{FF2B5EF4-FFF2-40B4-BE49-F238E27FC236}">
                <a16:creationId xmlns:a16="http://schemas.microsoft.com/office/drawing/2014/main" id="{03F3AC88-4D3F-B99C-1500-2FDC02F3D1D5}"/>
              </a:ext>
            </a:extLst>
          </p:cNvPr>
          <p:cNvSpPr txBox="1">
            <a:spLocks noChangeArrowheads="1"/>
          </p:cNvSpPr>
          <p:nvPr/>
        </p:nvSpPr>
        <p:spPr bwMode="auto">
          <a:xfrm>
            <a:off x="10006013" y="8343900"/>
            <a:ext cx="2723823" cy="415498"/>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2100" dirty="0">
                <a:solidFill>
                  <a:srgbClr val="000099"/>
                </a:solidFill>
              </a:rPr>
              <a:t>Phát triển kinh doanh</a:t>
            </a:r>
          </a:p>
        </p:txBody>
      </p:sp>
      <p:sp>
        <p:nvSpPr>
          <p:cNvPr id="5" name="Text Box 12">
            <a:extLst>
              <a:ext uri="{FF2B5EF4-FFF2-40B4-BE49-F238E27FC236}">
                <a16:creationId xmlns:a16="http://schemas.microsoft.com/office/drawing/2014/main" id="{D5ACD92A-CE4E-AD59-6B7C-A603CB9800C0}"/>
              </a:ext>
            </a:extLst>
          </p:cNvPr>
          <p:cNvSpPr txBox="1">
            <a:spLocks noChangeArrowheads="1"/>
          </p:cNvSpPr>
          <p:nvPr/>
        </p:nvSpPr>
        <p:spPr bwMode="auto">
          <a:xfrm>
            <a:off x="3526632" y="8274845"/>
            <a:ext cx="3133725" cy="415498"/>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pPr algn="ctr"/>
            <a:r>
              <a:rPr lang="nl-NL" altLang="en-US" sz="2100" dirty="0">
                <a:solidFill>
                  <a:srgbClr val="000099"/>
                </a:solidFill>
              </a:rPr>
              <a:t>Phòng kinh doanh</a:t>
            </a:r>
          </a:p>
        </p:txBody>
      </p:sp>
      <p:sp>
        <p:nvSpPr>
          <p:cNvPr id="6" name="Line 15">
            <a:extLst>
              <a:ext uri="{FF2B5EF4-FFF2-40B4-BE49-F238E27FC236}">
                <a16:creationId xmlns:a16="http://schemas.microsoft.com/office/drawing/2014/main" id="{9EF7B979-96A3-41B0-E6D5-E7B3C47FFB27}"/>
              </a:ext>
            </a:extLst>
          </p:cNvPr>
          <p:cNvSpPr>
            <a:spLocks noChangeShapeType="1"/>
          </p:cNvSpPr>
          <p:nvPr/>
        </p:nvSpPr>
        <p:spPr bwMode="auto">
          <a:xfrm>
            <a:off x="5145883" y="7950995"/>
            <a:ext cx="6481763"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lstStyle/>
          <a:p>
            <a:endParaRPr lang="en-US" sz="2700"/>
          </a:p>
        </p:txBody>
      </p:sp>
      <p:sp>
        <p:nvSpPr>
          <p:cNvPr id="7" name="Line 17">
            <a:extLst>
              <a:ext uri="{FF2B5EF4-FFF2-40B4-BE49-F238E27FC236}">
                <a16:creationId xmlns:a16="http://schemas.microsoft.com/office/drawing/2014/main" id="{F2E4D71B-A72E-998C-1697-5DF168566D79}"/>
              </a:ext>
            </a:extLst>
          </p:cNvPr>
          <p:cNvSpPr>
            <a:spLocks noChangeShapeType="1"/>
          </p:cNvSpPr>
          <p:nvPr/>
        </p:nvSpPr>
        <p:spPr bwMode="auto">
          <a:xfrm>
            <a:off x="11627645" y="7950995"/>
            <a:ext cx="0" cy="32385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lstStyle/>
          <a:p>
            <a:endParaRPr lang="en-US" sz="2700"/>
          </a:p>
        </p:txBody>
      </p:sp>
      <p:sp>
        <p:nvSpPr>
          <p:cNvPr id="8" name="Line 16">
            <a:extLst>
              <a:ext uri="{FF2B5EF4-FFF2-40B4-BE49-F238E27FC236}">
                <a16:creationId xmlns:a16="http://schemas.microsoft.com/office/drawing/2014/main" id="{242A5C00-44A0-D698-FEC8-8DECF92ACFE8}"/>
              </a:ext>
            </a:extLst>
          </p:cNvPr>
          <p:cNvSpPr>
            <a:spLocks noChangeShapeType="1"/>
          </p:cNvSpPr>
          <p:nvPr/>
        </p:nvSpPr>
        <p:spPr bwMode="auto">
          <a:xfrm>
            <a:off x="5145882" y="7950995"/>
            <a:ext cx="0" cy="32385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lstStyle/>
          <a:p>
            <a:endParaRPr lang="en-US" sz="2700"/>
          </a:p>
        </p:txBody>
      </p:sp>
      <p:sp>
        <p:nvSpPr>
          <p:cNvPr id="9" name="Text Box 3">
            <a:extLst>
              <a:ext uri="{FF2B5EF4-FFF2-40B4-BE49-F238E27FC236}">
                <a16:creationId xmlns:a16="http://schemas.microsoft.com/office/drawing/2014/main" id="{A31956B1-CBF1-A3D3-EFD5-15E78A1156D5}"/>
              </a:ext>
            </a:extLst>
          </p:cNvPr>
          <p:cNvSpPr txBox="1">
            <a:spLocks noChangeArrowheads="1"/>
          </p:cNvSpPr>
          <p:nvPr/>
        </p:nvSpPr>
        <p:spPr bwMode="auto">
          <a:xfrm>
            <a:off x="7643813" y="3750470"/>
            <a:ext cx="1912145"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1350">
                <a:solidFill>
                  <a:srgbClr val="000099"/>
                </a:solidFill>
              </a:rPr>
              <a:t>Phát triển kinh doanh</a:t>
            </a:r>
          </a:p>
        </p:txBody>
      </p:sp>
      <p:sp>
        <p:nvSpPr>
          <p:cNvPr id="10" name="Oval 20">
            <a:extLst>
              <a:ext uri="{FF2B5EF4-FFF2-40B4-BE49-F238E27FC236}">
                <a16:creationId xmlns:a16="http://schemas.microsoft.com/office/drawing/2014/main" id="{99CD034E-A428-8A6A-FD03-EB1DB1130B4A}"/>
              </a:ext>
            </a:extLst>
          </p:cNvPr>
          <p:cNvSpPr>
            <a:spLocks noChangeArrowheads="1"/>
          </p:cNvSpPr>
          <p:nvPr/>
        </p:nvSpPr>
        <p:spPr bwMode="auto">
          <a:xfrm>
            <a:off x="7000876" y="4393408"/>
            <a:ext cx="3005138" cy="2357438"/>
          </a:xfrm>
          <a:prstGeom prst="ellipse">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endParaRPr lang="en-US" altLang="en-US" sz="3600"/>
          </a:p>
        </p:txBody>
      </p:sp>
      <p:sp>
        <p:nvSpPr>
          <p:cNvPr id="12" name="Text Box 14">
            <a:extLst>
              <a:ext uri="{FF2B5EF4-FFF2-40B4-BE49-F238E27FC236}">
                <a16:creationId xmlns:a16="http://schemas.microsoft.com/office/drawing/2014/main" id="{46CB0A37-7152-02F1-5375-84D3CD174247}"/>
              </a:ext>
            </a:extLst>
          </p:cNvPr>
          <p:cNvSpPr txBox="1">
            <a:spLocks noChangeArrowheads="1"/>
          </p:cNvSpPr>
          <p:nvPr/>
        </p:nvSpPr>
        <p:spPr bwMode="auto">
          <a:xfrm>
            <a:off x="7536657" y="5357813"/>
            <a:ext cx="2162175" cy="507831"/>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pPr algn="ctr"/>
            <a:r>
              <a:rPr lang="nl-NL" altLang="en-US" sz="1350">
                <a:solidFill>
                  <a:srgbClr val="000099"/>
                </a:solidFill>
              </a:rPr>
              <a:t>Ede:</a:t>
            </a:r>
          </a:p>
          <a:p>
            <a:pPr algn="ctr"/>
            <a:r>
              <a:rPr lang="nl-NL" altLang="en-US" sz="1350">
                <a:solidFill>
                  <a:srgbClr val="000099"/>
                </a:solidFill>
              </a:rPr>
              <a:t>Kinh nghiệm</a:t>
            </a:r>
          </a:p>
        </p:txBody>
      </p:sp>
      <p:sp>
        <p:nvSpPr>
          <p:cNvPr id="13" name="Text Box 4">
            <a:extLst>
              <a:ext uri="{FF2B5EF4-FFF2-40B4-BE49-F238E27FC236}">
                <a16:creationId xmlns:a16="http://schemas.microsoft.com/office/drawing/2014/main" id="{93377C77-EB76-4E70-28A4-4774E2913503}"/>
              </a:ext>
            </a:extLst>
          </p:cNvPr>
          <p:cNvSpPr txBox="1">
            <a:spLocks noChangeArrowheads="1"/>
          </p:cNvSpPr>
          <p:nvPr/>
        </p:nvSpPr>
        <p:spPr bwMode="auto">
          <a:xfrm>
            <a:off x="9786938" y="4286251"/>
            <a:ext cx="1085850"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1350">
                <a:solidFill>
                  <a:srgbClr val="000099"/>
                </a:solidFill>
              </a:rPr>
              <a:t>Công thức</a:t>
            </a:r>
          </a:p>
        </p:txBody>
      </p:sp>
      <p:sp>
        <p:nvSpPr>
          <p:cNvPr id="14" name="Text Box 5">
            <a:extLst>
              <a:ext uri="{FF2B5EF4-FFF2-40B4-BE49-F238E27FC236}">
                <a16:creationId xmlns:a16="http://schemas.microsoft.com/office/drawing/2014/main" id="{1FF10A48-DB09-236E-1D62-A61200C1952D}"/>
              </a:ext>
            </a:extLst>
          </p:cNvPr>
          <p:cNvSpPr txBox="1">
            <a:spLocks noChangeArrowheads="1"/>
          </p:cNvSpPr>
          <p:nvPr/>
        </p:nvSpPr>
        <p:spPr bwMode="auto">
          <a:xfrm>
            <a:off x="10215563" y="5036345"/>
            <a:ext cx="1770036"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1350">
                <a:solidFill>
                  <a:srgbClr val="000099"/>
                </a:solidFill>
              </a:rPr>
              <a:t>Đảm bảo chất lượng</a:t>
            </a:r>
          </a:p>
        </p:txBody>
      </p:sp>
      <p:sp>
        <p:nvSpPr>
          <p:cNvPr id="15" name="Text Box 6">
            <a:extLst>
              <a:ext uri="{FF2B5EF4-FFF2-40B4-BE49-F238E27FC236}">
                <a16:creationId xmlns:a16="http://schemas.microsoft.com/office/drawing/2014/main" id="{60658555-CAD8-A667-66E2-C9FC8194A97A}"/>
              </a:ext>
            </a:extLst>
          </p:cNvPr>
          <p:cNvSpPr txBox="1">
            <a:spLocks noChangeArrowheads="1"/>
          </p:cNvSpPr>
          <p:nvPr/>
        </p:nvSpPr>
        <p:spPr bwMode="auto">
          <a:xfrm>
            <a:off x="10429875" y="5786438"/>
            <a:ext cx="1079142"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1350">
                <a:solidFill>
                  <a:srgbClr val="000099"/>
                </a:solidFill>
              </a:rPr>
              <a:t>Nghiên cứu</a:t>
            </a:r>
          </a:p>
        </p:txBody>
      </p:sp>
      <p:sp>
        <p:nvSpPr>
          <p:cNvPr id="16" name="Text Box 7">
            <a:extLst>
              <a:ext uri="{FF2B5EF4-FFF2-40B4-BE49-F238E27FC236}">
                <a16:creationId xmlns:a16="http://schemas.microsoft.com/office/drawing/2014/main" id="{E19EA509-5458-6994-1F55-572AED98ADF5}"/>
              </a:ext>
            </a:extLst>
          </p:cNvPr>
          <p:cNvSpPr txBox="1">
            <a:spLocks noChangeArrowheads="1"/>
          </p:cNvSpPr>
          <p:nvPr/>
        </p:nvSpPr>
        <p:spPr bwMode="auto">
          <a:xfrm>
            <a:off x="9572626" y="6429375"/>
            <a:ext cx="1925527"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1350">
                <a:solidFill>
                  <a:srgbClr val="000099"/>
                </a:solidFill>
              </a:rPr>
              <a:t>Giao tiếp trong công ty</a:t>
            </a:r>
          </a:p>
        </p:txBody>
      </p:sp>
      <p:sp>
        <p:nvSpPr>
          <p:cNvPr id="17" name="Text Box 10">
            <a:extLst>
              <a:ext uri="{FF2B5EF4-FFF2-40B4-BE49-F238E27FC236}">
                <a16:creationId xmlns:a16="http://schemas.microsoft.com/office/drawing/2014/main" id="{A64E5210-1659-12BD-6399-3197EFE19C32}"/>
              </a:ext>
            </a:extLst>
          </p:cNvPr>
          <p:cNvSpPr txBox="1">
            <a:spLocks noChangeArrowheads="1"/>
          </p:cNvSpPr>
          <p:nvPr/>
        </p:nvSpPr>
        <p:spPr bwMode="auto">
          <a:xfrm>
            <a:off x="7536657" y="7072313"/>
            <a:ext cx="2266950"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pPr algn="ctr" eaLnBrk="1" hangingPunct="1"/>
            <a:r>
              <a:rPr lang="nl-NL" altLang="en-US" sz="1350">
                <a:solidFill>
                  <a:srgbClr val="000099"/>
                </a:solidFill>
              </a:rPr>
              <a:t>IT và quy trình tích hợp</a:t>
            </a:r>
          </a:p>
        </p:txBody>
      </p:sp>
      <p:sp>
        <p:nvSpPr>
          <p:cNvPr id="18" name="Text Box 8">
            <a:extLst>
              <a:ext uri="{FF2B5EF4-FFF2-40B4-BE49-F238E27FC236}">
                <a16:creationId xmlns:a16="http://schemas.microsoft.com/office/drawing/2014/main" id="{A1FA6FCD-C14D-12A6-C5F0-19148D06E1C6}"/>
              </a:ext>
            </a:extLst>
          </p:cNvPr>
          <p:cNvSpPr txBox="1">
            <a:spLocks noChangeArrowheads="1"/>
          </p:cNvSpPr>
          <p:nvPr/>
        </p:nvSpPr>
        <p:spPr bwMode="auto">
          <a:xfrm>
            <a:off x="5715000" y="6429375"/>
            <a:ext cx="1463862"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1350">
                <a:solidFill>
                  <a:srgbClr val="000099"/>
                </a:solidFill>
              </a:rPr>
              <a:t>Quản lý nhân sự</a:t>
            </a:r>
          </a:p>
        </p:txBody>
      </p:sp>
      <p:sp>
        <p:nvSpPr>
          <p:cNvPr id="19" name="Text Box 9">
            <a:extLst>
              <a:ext uri="{FF2B5EF4-FFF2-40B4-BE49-F238E27FC236}">
                <a16:creationId xmlns:a16="http://schemas.microsoft.com/office/drawing/2014/main" id="{83582EA6-CB19-C592-61B8-CE3D03EF6AA0}"/>
              </a:ext>
            </a:extLst>
          </p:cNvPr>
          <p:cNvSpPr txBox="1">
            <a:spLocks noChangeArrowheads="1"/>
          </p:cNvSpPr>
          <p:nvPr/>
        </p:nvSpPr>
        <p:spPr bwMode="auto">
          <a:xfrm>
            <a:off x="5072063" y="5572125"/>
            <a:ext cx="1656223"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1350" dirty="0">
                <a:solidFill>
                  <a:srgbClr val="000099"/>
                </a:solidFill>
              </a:rPr>
              <a:t>Kiểm soát tài chính</a:t>
            </a:r>
          </a:p>
        </p:txBody>
      </p:sp>
      <p:sp>
        <p:nvSpPr>
          <p:cNvPr id="21" name="Text Box 10">
            <a:extLst>
              <a:ext uri="{FF2B5EF4-FFF2-40B4-BE49-F238E27FC236}">
                <a16:creationId xmlns:a16="http://schemas.microsoft.com/office/drawing/2014/main" id="{5F4049A1-CC65-AC62-B75A-8322174B00DE}"/>
              </a:ext>
            </a:extLst>
          </p:cNvPr>
          <p:cNvSpPr txBox="1">
            <a:spLocks noChangeArrowheads="1"/>
          </p:cNvSpPr>
          <p:nvPr/>
        </p:nvSpPr>
        <p:spPr bwMode="auto">
          <a:xfrm>
            <a:off x="5500688" y="4929188"/>
            <a:ext cx="1031051"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1350">
                <a:solidFill>
                  <a:srgbClr val="000099"/>
                </a:solidFill>
              </a:rPr>
              <a:t>Công nghệ</a:t>
            </a:r>
          </a:p>
        </p:txBody>
      </p:sp>
      <p:sp>
        <p:nvSpPr>
          <p:cNvPr id="22" name="Text Box 11">
            <a:extLst>
              <a:ext uri="{FF2B5EF4-FFF2-40B4-BE49-F238E27FC236}">
                <a16:creationId xmlns:a16="http://schemas.microsoft.com/office/drawing/2014/main" id="{B84898F1-EB69-F260-77F1-B104D71A7CFE}"/>
              </a:ext>
            </a:extLst>
          </p:cNvPr>
          <p:cNvSpPr txBox="1">
            <a:spLocks noChangeArrowheads="1"/>
          </p:cNvSpPr>
          <p:nvPr/>
        </p:nvSpPr>
        <p:spPr bwMode="auto">
          <a:xfrm>
            <a:off x="5929313" y="4286250"/>
            <a:ext cx="867545" cy="300082"/>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rgbClr val="006FB7"/>
                </a:solidFill>
                <a:latin typeface="Arial" panose="020B0604020202020204" pitchFamily="34" charset="0"/>
                <a:ea typeface="ＭＳ Ｐゴシック" panose="020B0600070205080204" pitchFamily="34" charset="-128"/>
              </a:defRPr>
            </a:lvl1pPr>
            <a:lvl2pPr marL="742950" indent="-285750" eaLnBrk="0" hangingPunct="0">
              <a:defRPr sz="2400">
                <a:solidFill>
                  <a:srgbClr val="006FB7"/>
                </a:solidFill>
                <a:latin typeface="Arial" panose="020B0604020202020204" pitchFamily="34" charset="0"/>
                <a:ea typeface="ＭＳ Ｐゴシック" panose="020B0600070205080204" pitchFamily="34" charset="-128"/>
              </a:defRPr>
            </a:lvl2pPr>
            <a:lvl3pPr marL="1143000" indent="-228600" eaLnBrk="0" hangingPunct="0">
              <a:defRPr sz="2400">
                <a:solidFill>
                  <a:srgbClr val="006FB7"/>
                </a:solidFill>
                <a:latin typeface="Arial" panose="020B0604020202020204" pitchFamily="34" charset="0"/>
                <a:ea typeface="ＭＳ Ｐゴシック" panose="020B0600070205080204" pitchFamily="34" charset="-128"/>
              </a:defRPr>
            </a:lvl3pPr>
            <a:lvl4pPr marL="1600200" indent="-228600" eaLnBrk="0" hangingPunct="0">
              <a:defRPr sz="2400">
                <a:solidFill>
                  <a:srgbClr val="006FB7"/>
                </a:solidFill>
                <a:latin typeface="Arial" panose="020B0604020202020204" pitchFamily="34" charset="0"/>
                <a:ea typeface="ＭＳ Ｐゴシック" panose="020B0600070205080204" pitchFamily="34" charset="-128"/>
              </a:defRPr>
            </a:lvl4pPr>
            <a:lvl5pPr marL="2057400" indent="-228600" eaLnBrk="0" hangingPunct="0">
              <a:defRPr sz="2400">
                <a:solidFill>
                  <a:srgbClr val="006FB7"/>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rgbClr val="006FB7"/>
                </a:solidFill>
                <a:latin typeface="Arial" panose="020B0604020202020204" pitchFamily="34" charset="0"/>
                <a:ea typeface="ＭＳ Ｐゴシック" panose="020B0600070205080204" pitchFamily="34" charset="-128"/>
              </a:defRPr>
            </a:lvl9pPr>
          </a:lstStyle>
          <a:p>
            <a:r>
              <a:rPr lang="nl-NL" altLang="en-US" sz="1350" dirty="0">
                <a:solidFill>
                  <a:srgbClr val="000099"/>
                </a:solidFill>
              </a:rPr>
              <a:t>Thu mua</a:t>
            </a:r>
          </a:p>
        </p:txBody>
      </p:sp>
      <p:grpSp>
        <p:nvGrpSpPr>
          <p:cNvPr id="11" name="Group 3">
            <a:extLst>
              <a:ext uri="{FF2B5EF4-FFF2-40B4-BE49-F238E27FC236}">
                <a16:creationId xmlns:a16="http://schemas.microsoft.com/office/drawing/2014/main" id="{80B0DC61-4690-3FC6-B82C-CA224DBE5671}"/>
              </a:ext>
            </a:extLst>
          </p:cNvPr>
          <p:cNvGrpSpPr/>
          <p:nvPr/>
        </p:nvGrpSpPr>
        <p:grpSpPr>
          <a:xfrm>
            <a:off x="588979" y="0"/>
            <a:ext cx="3491562" cy="1665034"/>
            <a:chOff x="0" y="0"/>
            <a:chExt cx="4655416" cy="2220045"/>
          </a:xfrm>
        </p:grpSpPr>
        <p:grpSp>
          <p:nvGrpSpPr>
            <p:cNvPr id="20" name="Group 4">
              <a:extLst>
                <a:ext uri="{FF2B5EF4-FFF2-40B4-BE49-F238E27FC236}">
                  <a16:creationId xmlns:a16="http://schemas.microsoft.com/office/drawing/2014/main" id="{594F271F-53CD-8EE4-D170-EEA354AAAB00}"/>
                </a:ext>
              </a:extLst>
            </p:cNvPr>
            <p:cNvGrpSpPr>
              <a:grpSpLocks noChangeAspect="1"/>
            </p:cNvGrpSpPr>
            <p:nvPr/>
          </p:nvGrpSpPr>
          <p:grpSpPr>
            <a:xfrm>
              <a:off x="7639" y="95234"/>
              <a:ext cx="1649866" cy="1520738"/>
              <a:chOff x="0" y="0"/>
              <a:chExt cx="1530515" cy="1410729"/>
            </a:xfrm>
          </p:grpSpPr>
          <p:sp>
            <p:nvSpPr>
              <p:cNvPr id="28" name="Freeform 5">
                <a:extLst>
                  <a:ext uri="{FF2B5EF4-FFF2-40B4-BE49-F238E27FC236}">
                    <a16:creationId xmlns:a16="http://schemas.microsoft.com/office/drawing/2014/main" id="{46B671E2-6267-CDCC-FBA4-784FD3C833FD}"/>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24" name="Freeform 6">
              <a:extLst>
                <a:ext uri="{FF2B5EF4-FFF2-40B4-BE49-F238E27FC236}">
                  <a16:creationId xmlns:a16="http://schemas.microsoft.com/office/drawing/2014/main" id="{4C44428F-B45F-2713-4C30-E9FEC1CABB24}"/>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7">
              <a:extLst>
                <a:ext uri="{FF2B5EF4-FFF2-40B4-BE49-F238E27FC236}">
                  <a16:creationId xmlns:a16="http://schemas.microsoft.com/office/drawing/2014/main" id="{425D963B-0347-B1D2-4948-9CE252F829D5}"/>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6" name="Group 8">
              <a:extLst>
                <a:ext uri="{FF2B5EF4-FFF2-40B4-BE49-F238E27FC236}">
                  <a16:creationId xmlns:a16="http://schemas.microsoft.com/office/drawing/2014/main" id="{D29CC297-F4E0-9BCE-12A6-2E4EEE41092E}"/>
                </a:ext>
              </a:extLst>
            </p:cNvPr>
            <p:cNvGrpSpPr>
              <a:grpSpLocks noChangeAspect="1"/>
            </p:cNvGrpSpPr>
            <p:nvPr/>
          </p:nvGrpSpPr>
          <p:grpSpPr>
            <a:xfrm>
              <a:off x="3650017" y="89432"/>
              <a:ext cx="1005399" cy="1553585"/>
              <a:chOff x="0" y="0"/>
              <a:chExt cx="932675" cy="1441196"/>
            </a:xfrm>
          </p:grpSpPr>
          <p:sp>
            <p:nvSpPr>
              <p:cNvPr id="27" name="Freeform 9">
                <a:extLst>
                  <a:ext uri="{FF2B5EF4-FFF2-40B4-BE49-F238E27FC236}">
                    <a16:creationId xmlns:a16="http://schemas.microsoft.com/office/drawing/2014/main" id="{C794CE46-65CF-8DAC-7D28-FCA6EA023C69}"/>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29" name="Rectangle 28">
            <a:extLst>
              <a:ext uri="{FF2B5EF4-FFF2-40B4-BE49-F238E27FC236}">
                <a16:creationId xmlns:a16="http://schemas.microsoft.com/office/drawing/2014/main" id="{09D50330-18C7-4523-6B1A-5C7233D861DC}"/>
              </a:ext>
            </a:extLst>
          </p:cNvPr>
          <p:cNvSpPr/>
          <p:nvPr/>
        </p:nvSpPr>
        <p:spPr>
          <a:xfrm>
            <a:off x="3557924" y="1731611"/>
            <a:ext cx="10133929" cy="1107996"/>
          </a:xfrm>
          <a:prstGeom prst="rect">
            <a:avLst/>
          </a:prstGeom>
          <a:noFill/>
        </p:spPr>
        <p:txBody>
          <a:bodyPr wrap="none" lIns="91440" tIns="45720" rIns="91440" bIns="45720">
            <a:spAutoFit/>
          </a:bodyPr>
          <a:lstStyle/>
          <a:p>
            <a:pPr algn="ctr"/>
            <a:r>
              <a:rPr lang="en-US" sz="6600" b="1" i="1" dirty="0">
                <a:ln w="12700">
                  <a:solidFill>
                    <a:schemeClr val="accent1"/>
                  </a:solidFill>
                  <a:prstDash val="solid"/>
                </a:ln>
                <a:solidFill>
                  <a:srgbClr val="FFFF00"/>
                </a:solidFill>
                <a:effectLst>
                  <a:outerShdw dist="38100" dir="2640000" algn="bl" rotWithShape="0">
                    <a:schemeClr val="accent1"/>
                  </a:outerShdw>
                </a:effectLst>
              </a:rPr>
              <a:t>MGF - </a:t>
            </a:r>
            <a:r>
              <a:rPr lang="en-US" sz="6600" b="1" i="1" dirty="0" err="1">
                <a:ln w="12700">
                  <a:solidFill>
                    <a:schemeClr val="accent1"/>
                  </a:solidFill>
                  <a:prstDash val="solid"/>
                </a:ln>
                <a:solidFill>
                  <a:srgbClr val="FFFF00"/>
                </a:solidFill>
                <a:effectLst>
                  <a:outerShdw dist="38100" dir="2640000" algn="bl" rotWithShape="0">
                    <a:schemeClr val="accent1"/>
                  </a:outerShdw>
                </a:effectLst>
              </a:rPr>
              <a:t>Nâng</a:t>
            </a:r>
            <a:r>
              <a:rPr lang="en-US" sz="6600" b="1" i="1" dirty="0">
                <a:ln w="12700">
                  <a:solidFill>
                    <a:schemeClr val="accent1"/>
                  </a:solidFill>
                  <a:prstDash val="solid"/>
                </a:ln>
                <a:solidFill>
                  <a:srgbClr val="FFFF00"/>
                </a:solidFill>
                <a:effectLst>
                  <a:outerShdw dist="38100" dir="2640000" algn="bl" rotWithShape="0">
                    <a:schemeClr val="accent1"/>
                  </a:outerShdw>
                </a:effectLst>
              </a:rPr>
              <a:t> </a:t>
            </a:r>
            <a:r>
              <a:rPr lang="en-US" sz="6600" b="1" i="1" dirty="0" err="1">
                <a:ln w="12700">
                  <a:solidFill>
                    <a:schemeClr val="accent1"/>
                  </a:solidFill>
                  <a:prstDash val="solid"/>
                </a:ln>
                <a:solidFill>
                  <a:srgbClr val="FFFF00"/>
                </a:solidFill>
                <a:effectLst>
                  <a:outerShdw dist="38100" dir="2640000" algn="bl" rotWithShape="0">
                    <a:schemeClr val="accent1"/>
                  </a:outerShdw>
                </a:effectLst>
              </a:rPr>
              <a:t>Tầm</a:t>
            </a:r>
            <a:r>
              <a:rPr lang="en-US" sz="6600" b="1" i="1" dirty="0">
                <a:ln w="12700">
                  <a:solidFill>
                    <a:schemeClr val="accent1"/>
                  </a:solidFill>
                  <a:prstDash val="solid"/>
                </a:ln>
                <a:solidFill>
                  <a:srgbClr val="FFFF00"/>
                </a:solidFill>
                <a:effectLst>
                  <a:outerShdw dist="38100" dir="2640000" algn="bl" rotWithShape="0">
                    <a:schemeClr val="accent1"/>
                  </a:outerShdw>
                </a:effectLst>
              </a:rPr>
              <a:t> </a:t>
            </a:r>
            <a:r>
              <a:rPr lang="en-US" sz="6600" b="1" i="1" dirty="0" err="1">
                <a:ln w="12700">
                  <a:solidFill>
                    <a:schemeClr val="accent1"/>
                  </a:solidFill>
                  <a:prstDash val="solid"/>
                </a:ln>
                <a:solidFill>
                  <a:srgbClr val="FFFF00"/>
                </a:solidFill>
                <a:effectLst>
                  <a:outerShdw dist="38100" dir="2640000" algn="bl" rotWithShape="0">
                    <a:schemeClr val="accent1"/>
                  </a:outerShdw>
                </a:effectLst>
              </a:rPr>
              <a:t>Giá</a:t>
            </a:r>
            <a:r>
              <a:rPr lang="en-US" sz="6600" b="1" i="1" dirty="0">
                <a:ln w="12700">
                  <a:solidFill>
                    <a:schemeClr val="accent1"/>
                  </a:solidFill>
                  <a:prstDash val="solid"/>
                </a:ln>
                <a:solidFill>
                  <a:srgbClr val="FFFF00"/>
                </a:solidFill>
                <a:effectLst>
                  <a:outerShdw dist="38100" dir="2640000" algn="bl" rotWithShape="0">
                    <a:schemeClr val="accent1"/>
                  </a:outerShdw>
                </a:effectLst>
              </a:rPr>
              <a:t> </a:t>
            </a:r>
            <a:r>
              <a:rPr lang="en-US" sz="6600" b="1" i="1" dirty="0" err="1">
                <a:ln w="12700">
                  <a:solidFill>
                    <a:schemeClr val="accent1"/>
                  </a:solidFill>
                  <a:prstDash val="solid"/>
                </a:ln>
                <a:solidFill>
                  <a:srgbClr val="FFFF00"/>
                </a:solidFill>
                <a:effectLst>
                  <a:outerShdw dist="38100" dir="2640000" algn="bl" rotWithShape="0">
                    <a:schemeClr val="accent1"/>
                  </a:outerShdw>
                </a:effectLst>
              </a:rPr>
              <a:t>Trị</a:t>
            </a:r>
            <a:r>
              <a:rPr lang="en-US" sz="6600" b="1" i="1" dirty="0">
                <a:ln w="12700">
                  <a:solidFill>
                    <a:schemeClr val="accent1"/>
                  </a:solidFill>
                  <a:prstDash val="solid"/>
                </a:ln>
                <a:solidFill>
                  <a:srgbClr val="FFFF00"/>
                </a:solidFill>
                <a:effectLst>
                  <a:outerShdw dist="38100" dir="2640000" algn="bl" rotWithShape="0">
                    <a:schemeClr val="accent1"/>
                  </a:outerShdw>
                </a:effectLst>
              </a:rPr>
              <a:t> Việt</a:t>
            </a:r>
            <a:endParaRPr lang="en-US" sz="6600" b="1" dirty="0">
              <a:ln w="12700">
                <a:solidFill>
                  <a:schemeClr val="accent1"/>
                </a:solidFill>
                <a:prstDash val="solid"/>
              </a:ln>
              <a:solidFill>
                <a:srgbClr val="FFFF00"/>
              </a:solidFill>
              <a:effectLst>
                <a:outerShdw dist="38100" dir="2640000" algn="bl" rotWithShape="0">
                  <a:schemeClr val="accent1"/>
                </a:outerShdw>
              </a:effectLst>
            </a:endParaRPr>
          </a:p>
        </p:txBody>
      </p:sp>
    </p:spTree>
    <p:extLst>
      <p:ext uri="{BB962C8B-B14F-4D97-AF65-F5344CB8AC3E}">
        <p14:creationId xmlns:p14="http://schemas.microsoft.com/office/powerpoint/2010/main" val="428162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1ED55-0081-D345-6A30-D5F3DF4DBDF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E6A9F62-D651-F1F6-227F-887788A671AC}"/>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10792BB4-28A3-946F-4134-2CF746DDCC65}"/>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CCE9A7C5-1920-CAC6-4509-0882D170A67C}"/>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96985887-0120-2C92-2DFA-A08217FCC6C1}"/>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BA220639-2565-BA88-DEEC-E9E165F13C8A}"/>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FD4CDAC0-2B10-B962-5B92-57F23D3D5393}"/>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87455DE8-060F-B188-8168-72CA0E4C6B0E}"/>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pic>
        <p:nvPicPr>
          <p:cNvPr id="11" name="Picture 10">
            <a:extLst>
              <a:ext uri="{FF2B5EF4-FFF2-40B4-BE49-F238E27FC236}">
                <a16:creationId xmlns:a16="http://schemas.microsoft.com/office/drawing/2014/main" id="{61DA63BF-25D3-F16F-EA02-914FAA55E3BF}"/>
              </a:ext>
            </a:extLst>
          </p:cNvPr>
          <p:cNvPicPr>
            <a:picLocks noChangeAspect="1"/>
          </p:cNvPicPr>
          <p:nvPr/>
        </p:nvPicPr>
        <p:blipFill>
          <a:blip r:embed="rId6"/>
          <a:stretch>
            <a:fillRect/>
          </a:stretch>
        </p:blipFill>
        <p:spPr>
          <a:xfrm>
            <a:off x="4572000" y="-38100"/>
            <a:ext cx="13716000" cy="10287000"/>
          </a:xfrm>
          <a:prstGeom prst="rect">
            <a:avLst/>
          </a:prstGeom>
        </p:spPr>
      </p:pic>
    </p:spTree>
    <p:extLst>
      <p:ext uri="{BB962C8B-B14F-4D97-AF65-F5344CB8AC3E}">
        <p14:creationId xmlns:p14="http://schemas.microsoft.com/office/powerpoint/2010/main" val="3708290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936EC-5718-C427-DC31-56B5E533565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E356044-B8A4-3EAA-5696-29EA25125D46}"/>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4D31495E-E74E-25D2-D971-B2CAFBE1B3D2}"/>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D531A4FA-3FED-A067-A7C8-B628B778593E}"/>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0FE5B276-9149-6041-2BA1-867ABFE46956}"/>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2A2EF025-335F-8F09-8D42-CA0AC8C8C699}"/>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0035C626-77D5-049C-2B23-B510D6C91CEC}"/>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9D9AF1FB-D072-2F56-6E2B-71F75751D1FB}"/>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pic>
        <p:nvPicPr>
          <p:cNvPr id="10" name="Picture 9">
            <a:extLst>
              <a:ext uri="{FF2B5EF4-FFF2-40B4-BE49-F238E27FC236}">
                <a16:creationId xmlns:a16="http://schemas.microsoft.com/office/drawing/2014/main" id="{E9D6F75A-6049-2E88-587B-456ACCC2C84C}"/>
              </a:ext>
            </a:extLst>
          </p:cNvPr>
          <p:cNvPicPr>
            <a:picLocks noChangeAspect="1"/>
          </p:cNvPicPr>
          <p:nvPr/>
        </p:nvPicPr>
        <p:blipFill>
          <a:blip r:embed="rId6"/>
          <a:stretch>
            <a:fillRect/>
          </a:stretch>
        </p:blipFill>
        <p:spPr>
          <a:xfrm>
            <a:off x="4572000" y="0"/>
            <a:ext cx="13716000" cy="10287000"/>
          </a:xfrm>
          <a:prstGeom prst="rect">
            <a:avLst/>
          </a:prstGeom>
        </p:spPr>
      </p:pic>
    </p:spTree>
    <p:extLst>
      <p:ext uri="{BB962C8B-B14F-4D97-AF65-F5344CB8AC3E}">
        <p14:creationId xmlns:p14="http://schemas.microsoft.com/office/powerpoint/2010/main" val="1704797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45EDC-097A-A694-D41B-B026E01B256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0BEFA6A-3F81-AC37-F993-4E0281D04FC5}"/>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6346F66E-F510-E189-D319-041DD57597FF}"/>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1CA31001-9096-11BB-A64E-3372420B872D}"/>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EF900A96-CF13-BA16-CBF2-0148415547D1}"/>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FF11EECD-0492-36FB-5C45-7618C0D910ED}"/>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E05702FF-9B9E-2897-B397-0D87D7BE6436}"/>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E15A9A22-1945-031D-DD35-38839344F250}"/>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pic>
        <p:nvPicPr>
          <p:cNvPr id="11" name="Picture 10">
            <a:extLst>
              <a:ext uri="{FF2B5EF4-FFF2-40B4-BE49-F238E27FC236}">
                <a16:creationId xmlns:a16="http://schemas.microsoft.com/office/drawing/2014/main" id="{18A4C2E2-FDF4-8420-439E-F7EE23A6BCA3}"/>
              </a:ext>
            </a:extLst>
          </p:cNvPr>
          <p:cNvPicPr>
            <a:picLocks noChangeAspect="1"/>
          </p:cNvPicPr>
          <p:nvPr/>
        </p:nvPicPr>
        <p:blipFill>
          <a:blip r:embed="rId6"/>
          <a:stretch>
            <a:fillRect/>
          </a:stretch>
        </p:blipFill>
        <p:spPr>
          <a:xfrm>
            <a:off x="4572000" y="19050"/>
            <a:ext cx="13716000" cy="10287000"/>
          </a:xfrm>
          <a:prstGeom prst="rect">
            <a:avLst/>
          </a:prstGeom>
        </p:spPr>
      </p:pic>
    </p:spTree>
    <p:extLst>
      <p:ext uri="{BB962C8B-B14F-4D97-AF65-F5344CB8AC3E}">
        <p14:creationId xmlns:p14="http://schemas.microsoft.com/office/powerpoint/2010/main" val="2864597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31E24-3335-86AA-1407-23A1003DC74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D058941-8DBE-D340-0760-8FEC0CC03AF1}"/>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98489DFB-0AD6-C503-134F-4324BF186104}"/>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C0640E6B-74D6-ED2B-72C3-57FC5D982717}"/>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D655CD7A-B77A-1F7F-073D-FB3F5FFCADFA}"/>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83142F2D-6412-982F-790C-F226214D71B3}"/>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DE2419F6-B4BA-FA8A-B401-494588BF4E47}"/>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46AC6384-61C5-7D34-A0BC-D846043A9B98}"/>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pic>
        <p:nvPicPr>
          <p:cNvPr id="10" name="Picture 9">
            <a:extLst>
              <a:ext uri="{FF2B5EF4-FFF2-40B4-BE49-F238E27FC236}">
                <a16:creationId xmlns:a16="http://schemas.microsoft.com/office/drawing/2014/main" id="{75BDC224-7432-4888-A35D-DE0C042A99F7}"/>
              </a:ext>
            </a:extLst>
          </p:cNvPr>
          <p:cNvPicPr>
            <a:picLocks noChangeAspect="1"/>
          </p:cNvPicPr>
          <p:nvPr/>
        </p:nvPicPr>
        <p:blipFill>
          <a:blip r:embed="rId6"/>
          <a:stretch>
            <a:fillRect/>
          </a:stretch>
        </p:blipFill>
        <p:spPr>
          <a:xfrm>
            <a:off x="4572000" y="0"/>
            <a:ext cx="13716000" cy="10287000"/>
          </a:xfrm>
          <a:prstGeom prst="rect">
            <a:avLst/>
          </a:prstGeom>
        </p:spPr>
      </p:pic>
    </p:spTree>
    <p:extLst>
      <p:ext uri="{BB962C8B-B14F-4D97-AF65-F5344CB8AC3E}">
        <p14:creationId xmlns:p14="http://schemas.microsoft.com/office/powerpoint/2010/main" val="17914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E7DBB-FE9B-9A6F-5965-3433536F162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15A2004-A565-3302-5DC3-3957326EA557}"/>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18E15C7A-9930-15B1-0C8E-1AE13FB10D9C}"/>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E096CF11-FAF9-D8C9-60FE-BED5AE578642}"/>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FE92F075-1B1A-3951-1C22-FB448B4B20FD}"/>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E3CEE2DA-C500-1905-05FC-70A22C90C6EA}"/>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1357E26B-D0F4-3FE8-AAB2-D758C33E2A1B}"/>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764C9114-19FC-AF62-062E-6B31ADBA277A}"/>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pic>
        <p:nvPicPr>
          <p:cNvPr id="10" name="Picture 9">
            <a:extLst>
              <a:ext uri="{FF2B5EF4-FFF2-40B4-BE49-F238E27FC236}">
                <a16:creationId xmlns:a16="http://schemas.microsoft.com/office/drawing/2014/main" id="{333666CB-986C-55CC-F646-C61F4618E66C}"/>
              </a:ext>
            </a:extLst>
          </p:cNvPr>
          <p:cNvPicPr>
            <a:picLocks noChangeAspect="1"/>
          </p:cNvPicPr>
          <p:nvPr/>
        </p:nvPicPr>
        <p:blipFill>
          <a:blip r:embed="rId6"/>
          <a:stretch>
            <a:fillRect/>
          </a:stretch>
        </p:blipFill>
        <p:spPr>
          <a:xfrm>
            <a:off x="8305800" y="0"/>
            <a:ext cx="7273230" cy="10287000"/>
          </a:xfrm>
          <a:prstGeom prst="rect">
            <a:avLst/>
          </a:prstGeom>
        </p:spPr>
      </p:pic>
    </p:spTree>
    <p:extLst>
      <p:ext uri="{BB962C8B-B14F-4D97-AF65-F5344CB8AC3E}">
        <p14:creationId xmlns:p14="http://schemas.microsoft.com/office/powerpoint/2010/main" val="3266774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21CB5-A844-42DE-ED70-9D9F0D2F985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50B7C0F-C102-C15B-DE8B-7B130ECDE289}"/>
              </a:ext>
            </a:extLst>
          </p:cNvPr>
          <p:cNvGrpSpPr/>
          <p:nvPr/>
        </p:nvGrpSpPr>
        <p:grpSpPr>
          <a:xfrm>
            <a:off x="588979" y="0"/>
            <a:ext cx="3491562" cy="1665034"/>
            <a:chOff x="0" y="0"/>
            <a:chExt cx="4655416" cy="2220045"/>
          </a:xfrm>
        </p:grpSpPr>
        <p:grpSp>
          <p:nvGrpSpPr>
            <p:cNvPr id="4" name="Group 4">
              <a:extLst>
                <a:ext uri="{FF2B5EF4-FFF2-40B4-BE49-F238E27FC236}">
                  <a16:creationId xmlns:a16="http://schemas.microsoft.com/office/drawing/2014/main" id="{FF7DE609-D9E5-9AAB-63A8-98BBC7522E53}"/>
                </a:ext>
              </a:extLst>
            </p:cNvPr>
            <p:cNvGrpSpPr>
              <a:grpSpLocks noChangeAspect="1"/>
            </p:cNvGrpSpPr>
            <p:nvPr/>
          </p:nvGrpSpPr>
          <p:grpSpPr>
            <a:xfrm>
              <a:off x="7639" y="95234"/>
              <a:ext cx="1649866" cy="1520738"/>
              <a:chOff x="0" y="0"/>
              <a:chExt cx="1530515" cy="1410729"/>
            </a:xfrm>
          </p:grpSpPr>
          <p:sp>
            <p:nvSpPr>
              <p:cNvPr id="5" name="Freeform 5">
                <a:extLst>
                  <a:ext uri="{FF2B5EF4-FFF2-40B4-BE49-F238E27FC236}">
                    <a16:creationId xmlns:a16="http://schemas.microsoft.com/office/drawing/2014/main" id="{18010B87-9D39-48A6-190F-511A20F1E162}"/>
                  </a:ext>
                </a:extLst>
              </p:cNvPr>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6" name="Freeform 6">
              <a:extLst>
                <a:ext uri="{FF2B5EF4-FFF2-40B4-BE49-F238E27FC236}">
                  <a16:creationId xmlns:a16="http://schemas.microsoft.com/office/drawing/2014/main" id="{A1599D88-01C4-4F5A-9330-723FE2D07597}"/>
                </a:ext>
              </a:extLst>
            </p:cNvPr>
            <p:cNvSpPr/>
            <p:nvPr/>
          </p:nvSpPr>
          <p:spPr>
            <a:xfrm>
              <a:off x="1811809" y="0"/>
              <a:ext cx="1599810" cy="1711134"/>
            </a:xfrm>
            <a:custGeom>
              <a:avLst/>
              <a:gdLst/>
              <a:ahLst/>
              <a:cxnLst/>
              <a:rect l="l" t="t" r="r" b="b"/>
              <a:pathLst>
                <a:path w="1599810" h="1711134">
                  <a:moveTo>
                    <a:pt x="0" y="0"/>
                  </a:moveTo>
                  <a:lnTo>
                    <a:pt x="1599811" y="0"/>
                  </a:lnTo>
                  <a:lnTo>
                    <a:pt x="1599811" y="1711134"/>
                  </a:lnTo>
                  <a:lnTo>
                    <a:pt x="0" y="1711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4CC56CDB-549F-92F5-CEA8-F0113B3AC93D}"/>
                </a:ext>
              </a:extLst>
            </p:cNvPr>
            <p:cNvSpPr/>
            <p:nvPr/>
          </p:nvSpPr>
          <p:spPr>
            <a:xfrm>
              <a:off x="0" y="1820095"/>
              <a:ext cx="4644183" cy="399950"/>
            </a:xfrm>
            <a:custGeom>
              <a:avLst/>
              <a:gdLst/>
              <a:ahLst/>
              <a:cxnLst/>
              <a:rect l="l" t="t" r="r" b="b"/>
              <a:pathLst>
                <a:path w="4644183" h="399950">
                  <a:moveTo>
                    <a:pt x="0" y="0"/>
                  </a:moveTo>
                  <a:lnTo>
                    <a:pt x="4644183" y="0"/>
                  </a:lnTo>
                  <a:lnTo>
                    <a:pt x="4644183" y="399950"/>
                  </a:lnTo>
                  <a:lnTo>
                    <a:pt x="0" y="399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a:extLst>
                <a:ext uri="{FF2B5EF4-FFF2-40B4-BE49-F238E27FC236}">
                  <a16:creationId xmlns:a16="http://schemas.microsoft.com/office/drawing/2014/main" id="{3D94AD60-761B-18F0-BFF4-5AE72CE82429}"/>
                </a:ext>
              </a:extLst>
            </p:cNvPr>
            <p:cNvGrpSpPr>
              <a:grpSpLocks noChangeAspect="1"/>
            </p:cNvGrpSpPr>
            <p:nvPr/>
          </p:nvGrpSpPr>
          <p:grpSpPr>
            <a:xfrm>
              <a:off x="3650017" y="89432"/>
              <a:ext cx="1005399" cy="1553585"/>
              <a:chOff x="0" y="0"/>
              <a:chExt cx="932675" cy="1441196"/>
            </a:xfrm>
          </p:grpSpPr>
          <p:sp>
            <p:nvSpPr>
              <p:cNvPr id="9" name="Freeform 9">
                <a:extLst>
                  <a:ext uri="{FF2B5EF4-FFF2-40B4-BE49-F238E27FC236}">
                    <a16:creationId xmlns:a16="http://schemas.microsoft.com/office/drawing/2014/main" id="{CDB496BB-E9B9-D692-7B76-C5E09FB686CC}"/>
                  </a:ext>
                </a:extLst>
              </p:cNvPr>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pic>
        <p:nvPicPr>
          <p:cNvPr id="10" name="Picture 9">
            <a:extLst>
              <a:ext uri="{FF2B5EF4-FFF2-40B4-BE49-F238E27FC236}">
                <a16:creationId xmlns:a16="http://schemas.microsoft.com/office/drawing/2014/main" id="{8BF92B9F-78BC-396C-8D1E-0C29397CB1AF}"/>
              </a:ext>
            </a:extLst>
          </p:cNvPr>
          <p:cNvPicPr>
            <a:picLocks noChangeAspect="1"/>
          </p:cNvPicPr>
          <p:nvPr/>
        </p:nvPicPr>
        <p:blipFill>
          <a:blip r:embed="rId6"/>
          <a:stretch>
            <a:fillRect/>
          </a:stretch>
        </p:blipFill>
        <p:spPr>
          <a:xfrm>
            <a:off x="6381750" y="22860"/>
            <a:ext cx="8553450" cy="10264140"/>
          </a:xfrm>
          <a:prstGeom prst="rect">
            <a:avLst/>
          </a:prstGeom>
        </p:spPr>
      </p:pic>
    </p:spTree>
    <p:extLst>
      <p:ext uri="{BB962C8B-B14F-4D97-AF65-F5344CB8AC3E}">
        <p14:creationId xmlns:p14="http://schemas.microsoft.com/office/powerpoint/2010/main" val="3150079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34A4A5A-DEF4-0F9C-095C-1CC7DBDDE233}"/>
              </a:ext>
            </a:extLst>
          </p:cNvPr>
          <p:cNvPicPr>
            <a:picLocks noGrp="1" noChangeAspect="1"/>
          </p:cNvPicPr>
          <p:nvPr>
            <p:ph idx="1"/>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389911" y="1285877"/>
            <a:ext cx="13612089" cy="7715249"/>
          </a:xfrm>
        </p:spPr>
      </p:pic>
      <p:pic>
        <p:nvPicPr>
          <p:cNvPr id="12" name="Recorded Sound">
            <a:hlinkClick r:id="" action="ppaction://media"/>
            <a:extLst>
              <a:ext uri="{FF2B5EF4-FFF2-40B4-BE49-F238E27FC236}">
                <a16:creationId xmlns:a16="http://schemas.microsoft.com/office/drawing/2014/main" id="{9EBD0293-E7A7-BEEE-4819-855F30F396C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505146" y="8364803"/>
            <a:ext cx="548283" cy="548283"/>
          </a:xfrm>
          <a:prstGeom prst="rect">
            <a:avLst/>
          </a:prstGeom>
        </p:spPr>
      </p:pic>
      <p:pic>
        <p:nvPicPr>
          <p:cNvPr id="13" name="Recorded Sound">
            <a:hlinkClick r:id="" action="ppaction://media"/>
            <a:extLst>
              <a:ext uri="{FF2B5EF4-FFF2-40B4-BE49-F238E27FC236}">
                <a16:creationId xmlns:a16="http://schemas.microsoft.com/office/drawing/2014/main" id="{228814E7-CC7F-0CEC-9625-CEF522D474A4}"/>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5256371" y="1422498"/>
            <a:ext cx="548283" cy="548283"/>
          </a:xfrm>
          <a:prstGeom prst="rect">
            <a:avLst/>
          </a:prstGeom>
        </p:spPr>
      </p:pic>
      <p:pic>
        <p:nvPicPr>
          <p:cNvPr id="14" name="khánh hát">
            <a:hlinkClick r:id="" action="ppaction://media"/>
            <a:extLst>
              <a:ext uri="{FF2B5EF4-FFF2-40B4-BE49-F238E27FC236}">
                <a16:creationId xmlns:a16="http://schemas.microsoft.com/office/drawing/2014/main" id="{74B905B7-3E34-86BF-DFFA-AD63F5456DAC}"/>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389911" y="1422500"/>
            <a:ext cx="548283" cy="548283"/>
          </a:xfrm>
          <a:prstGeom prst="rect">
            <a:avLst/>
          </a:prstGeom>
        </p:spPr>
      </p:pic>
    </p:spTree>
    <p:extLst>
      <p:ext uri="{BB962C8B-B14F-4D97-AF65-F5344CB8AC3E}">
        <p14:creationId xmlns:p14="http://schemas.microsoft.com/office/powerpoint/2010/main" val="411918087"/>
      </p:ext>
    </p:extLst>
  </p:cSld>
  <p:clrMapOvr>
    <a:masterClrMapping/>
  </p:clrMapOvr>
  <mc:AlternateContent xmlns:mc="http://schemas.openxmlformats.org/markup-compatibility/2006" xmlns:p14="http://schemas.microsoft.com/office/powerpoint/2010/main">
    <mc:Choice Requires="p14">
      <p:transition spd="slow" p14:dur="2000" advTm="731"/>
    </mc:Choice>
    <mc:Fallback xmlns="">
      <p:transition spd="slow" advTm="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1" fill="hold"/>
                                        <p:tgtEl>
                                          <p:spTgt spid="12"/>
                                        </p:tgtEl>
                                      </p:cBhvr>
                                    </p:cmd>
                                  </p:childTnLst>
                                </p:cTn>
                              </p:par>
                            </p:childTnLst>
                          </p:cTn>
                        </p:par>
                        <p:par>
                          <p:cTn id="7" fill="hold">
                            <p:stCondLst>
                              <p:cond delay="731"/>
                            </p:stCondLst>
                            <p:childTnLst>
                              <p:par>
                                <p:cTn id="8" presetID="1" presetClass="mediacall" presetSubtype="0" fill="hold" nodeType="afterEffect">
                                  <p:stCondLst>
                                    <p:cond delay="0"/>
                                  </p:stCondLst>
                                  <p:childTnLst>
                                    <p:cmd type="call" cmd="playFrom(0.0)">
                                      <p:cBhvr>
                                        <p:cTn id="9" dur="658" fill="hold"/>
                                        <p:tgtEl>
                                          <p:spTgt spid="13"/>
                                        </p:tgtEl>
                                      </p:cBhvr>
                                    </p:cmd>
                                  </p:childTnLst>
                                </p:cTn>
                              </p:par>
                            </p:childTnLst>
                          </p:cTn>
                        </p:par>
                        <p:par>
                          <p:cTn id="10" fill="hold">
                            <p:stCondLst>
                              <p:cond delay="1389"/>
                            </p:stCondLst>
                            <p:childTnLst>
                              <p:par>
                                <p:cTn id="11" presetID="1" presetClass="mediacall" presetSubtype="0" fill="hold" nodeType="afterEffect">
                                  <p:stCondLst>
                                    <p:cond delay="0"/>
                                  </p:stCondLst>
                                  <p:childTnLst>
                                    <p:cmd type="call" cmd="playFrom(0.0)">
                                      <p:cBhvr>
                                        <p:cTn id="12" dur="77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3" fill="hold" display="0">
                  <p:stCondLst>
                    <p:cond delay="indefinite"/>
                  </p:stCondLst>
                  <p:endCondLst>
                    <p:cond evt="onStopAudio" delay="0">
                      <p:tgtEl>
                        <p:sldTgt/>
                      </p:tgtEl>
                    </p:cond>
                  </p:endCondLst>
                </p:cTn>
                <p:tgtEl>
                  <p:spTgt spid="12"/>
                </p:tgtEl>
              </p:cMediaNode>
            </p:audio>
            <p:audio>
              <p:cMediaNode vol="100000">
                <p:cTn id="14" fill="hold" display="0">
                  <p:stCondLst>
                    <p:cond delay="indefinite"/>
                  </p:stCondLst>
                  <p:endCondLst>
                    <p:cond evt="onStopAudio" delay="0">
                      <p:tgtEl>
                        <p:sldTgt/>
                      </p:tgtEl>
                    </p:cond>
                  </p:endCondLst>
                </p:cTn>
                <p:tgtEl>
                  <p:spTgt spid="13"/>
                </p:tgtEl>
              </p:cMediaNode>
            </p:audio>
            <p:audio>
              <p:cMediaNode vol="80000">
                <p:cTn id="15"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843" y="-489501"/>
            <a:ext cx="7646810" cy="10435004"/>
            <a:chOff x="0" y="0"/>
            <a:chExt cx="10195747" cy="13913339"/>
          </a:xfrm>
        </p:grpSpPr>
        <p:sp>
          <p:nvSpPr>
            <p:cNvPr id="3" name="Freeform 3"/>
            <p:cNvSpPr/>
            <p:nvPr/>
          </p:nvSpPr>
          <p:spPr>
            <a:xfrm>
              <a:off x="0" y="0"/>
              <a:ext cx="4869273" cy="13913339"/>
            </a:xfrm>
            <a:custGeom>
              <a:avLst/>
              <a:gdLst/>
              <a:ahLst/>
              <a:cxnLst/>
              <a:rect l="l" t="t" r="r" b="b"/>
              <a:pathLst>
                <a:path w="4869273" h="13913339">
                  <a:moveTo>
                    <a:pt x="0" y="0"/>
                  </a:moveTo>
                  <a:lnTo>
                    <a:pt x="4869273" y="0"/>
                  </a:lnTo>
                  <a:lnTo>
                    <a:pt x="4869273" y="13913339"/>
                  </a:lnTo>
                  <a:lnTo>
                    <a:pt x="0" y="13913339"/>
                  </a:lnTo>
                  <a:lnTo>
                    <a:pt x="0" y="0"/>
                  </a:lnTo>
                  <a:close/>
                </a:path>
              </a:pathLst>
            </a:custGeom>
            <a:blipFill>
              <a:blip r:embed="rId2">
                <a:extLst>
                  <a:ext uri="{96DAC541-7B7A-43D3-8B79-37D633B846F1}">
                    <asvg:svgBlip xmlns:asvg="http://schemas.microsoft.com/office/drawing/2016/SVG/main" r:embed="rId3"/>
                  </a:ext>
                </a:extLst>
              </a:blip>
              <a:stretch>
                <a:fillRect r="-246348"/>
              </a:stretch>
            </a:blipFill>
          </p:spPr>
        </p:sp>
        <p:sp>
          <p:nvSpPr>
            <p:cNvPr id="4" name="Freeform 4"/>
            <p:cNvSpPr/>
            <p:nvPr/>
          </p:nvSpPr>
          <p:spPr>
            <a:xfrm flipH="1">
              <a:off x="5326473" y="98670"/>
              <a:ext cx="4869273" cy="7034900"/>
            </a:xfrm>
            <a:custGeom>
              <a:avLst/>
              <a:gdLst/>
              <a:ahLst/>
              <a:cxnLst/>
              <a:rect l="l" t="t" r="r" b="b"/>
              <a:pathLst>
                <a:path w="4869273" h="7034900">
                  <a:moveTo>
                    <a:pt x="4869274" y="0"/>
                  </a:moveTo>
                  <a:lnTo>
                    <a:pt x="0" y="0"/>
                  </a:lnTo>
                  <a:lnTo>
                    <a:pt x="0" y="7034900"/>
                  </a:lnTo>
                  <a:lnTo>
                    <a:pt x="4869274" y="7034900"/>
                  </a:lnTo>
                  <a:lnTo>
                    <a:pt x="4869274" y="0"/>
                  </a:lnTo>
                  <a:close/>
                </a:path>
              </a:pathLst>
            </a:custGeom>
            <a:blipFill>
              <a:blip r:embed="rId2">
                <a:extLst>
                  <a:ext uri="{96DAC541-7B7A-43D3-8B79-37D633B846F1}">
                    <asvg:svgBlip xmlns:asvg="http://schemas.microsoft.com/office/drawing/2016/SVG/main" r:embed="rId3"/>
                  </a:ext>
                </a:extLst>
              </a:blip>
              <a:stretch>
                <a:fillRect r="-246348" b="-97775"/>
              </a:stretch>
            </a:blipFill>
          </p:spPr>
        </p:sp>
        <p:sp>
          <p:nvSpPr>
            <p:cNvPr id="5" name="Freeform 5"/>
            <p:cNvSpPr/>
            <p:nvPr/>
          </p:nvSpPr>
          <p:spPr>
            <a:xfrm flipH="1">
              <a:off x="1340084" y="1300077"/>
              <a:ext cx="7431286" cy="12515850"/>
            </a:xfrm>
            <a:custGeom>
              <a:avLst/>
              <a:gdLst/>
              <a:ahLst/>
              <a:cxnLst/>
              <a:rect l="l" t="t" r="r" b="b"/>
              <a:pathLst>
                <a:path w="7431286" h="12515850">
                  <a:moveTo>
                    <a:pt x="7431286" y="0"/>
                  </a:moveTo>
                  <a:lnTo>
                    <a:pt x="0" y="0"/>
                  </a:lnTo>
                  <a:lnTo>
                    <a:pt x="0" y="12515850"/>
                  </a:lnTo>
                  <a:lnTo>
                    <a:pt x="7431286" y="12515850"/>
                  </a:lnTo>
                  <a:lnTo>
                    <a:pt x="7431286" y="0"/>
                  </a:lnTo>
                  <a:close/>
                </a:path>
              </a:pathLst>
            </a:custGeom>
            <a:blipFill>
              <a:blip r:embed="rId4"/>
              <a:stretch>
                <a:fillRect/>
              </a:stretch>
            </a:blipFill>
          </p:spPr>
        </p:sp>
      </p:grpSp>
      <p:grpSp>
        <p:nvGrpSpPr>
          <p:cNvPr id="6" name="Group 6"/>
          <p:cNvGrpSpPr/>
          <p:nvPr/>
        </p:nvGrpSpPr>
        <p:grpSpPr>
          <a:xfrm>
            <a:off x="14524258" y="624699"/>
            <a:ext cx="2370948" cy="1130643"/>
            <a:chOff x="0" y="0"/>
            <a:chExt cx="3161265" cy="1507524"/>
          </a:xfrm>
        </p:grpSpPr>
        <p:grpSp>
          <p:nvGrpSpPr>
            <p:cNvPr id="7" name="Group 7"/>
            <p:cNvGrpSpPr>
              <a:grpSpLocks noChangeAspect="1"/>
            </p:cNvGrpSpPr>
            <p:nvPr/>
          </p:nvGrpSpPr>
          <p:grpSpPr>
            <a:xfrm>
              <a:off x="5187" y="64668"/>
              <a:ext cx="1120343" cy="1032659"/>
              <a:chOff x="0" y="0"/>
              <a:chExt cx="1530515" cy="1410729"/>
            </a:xfrm>
          </p:grpSpPr>
          <p:sp>
            <p:nvSpPr>
              <p:cNvPr id="8" name="Freeform 8"/>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9" name="Freeform 9"/>
            <p:cNvSpPr/>
            <p:nvPr/>
          </p:nvSpPr>
          <p:spPr>
            <a:xfrm>
              <a:off x="1230311" y="0"/>
              <a:ext cx="1086353" cy="1161947"/>
            </a:xfrm>
            <a:custGeom>
              <a:avLst/>
              <a:gdLst/>
              <a:ahLst/>
              <a:cxnLst/>
              <a:rect l="l" t="t" r="r" b="b"/>
              <a:pathLst>
                <a:path w="1086353" h="1161947">
                  <a:moveTo>
                    <a:pt x="0" y="0"/>
                  </a:moveTo>
                  <a:lnTo>
                    <a:pt x="1086353" y="0"/>
                  </a:lnTo>
                  <a:lnTo>
                    <a:pt x="1086353" y="1161947"/>
                  </a:lnTo>
                  <a:lnTo>
                    <a:pt x="0" y="11619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0" y="1235937"/>
              <a:ext cx="3153637" cy="271586"/>
            </a:xfrm>
            <a:custGeom>
              <a:avLst/>
              <a:gdLst/>
              <a:ahLst/>
              <a:cxnLst/>
              <a:rect l="l" t="t" r="r" b="b"/>
              <a:pathLst>
                <a:path w="3153637" h="271586">
                  <a:moveTo>
                    <a:pt x="0" y="0"/>
                  </a:moveTo>
                  <a:lnTo>
                    <a:pt x="3153637" y="0"/>
                  </a:lnTo>
                  <a:lnTo>
                    <a:pt x="3153637" y="271587"/>
                  </a:lnTo>
                  <a:lnTo>
                    <a:pt x="0" y="2715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a:grpSpLocks noChangeAspect="1"/>
            </p:cNvGrpSpPr>
            <p:nvPr/>
          </p:nvGrpSpPr>
          <p:grpSpPr>
            <a:xfrm>
              <a:off x="2478547" y="60729"/>
              <a:ext cx="682717" cy="1054963"/>
              <a:chOff x="0" y="0"/>
              <a:chExt cx="932675" cy="1441196"/>
            </a:xfrm>
          </p:grpSpPr>
          <p:sp>
            <p:nvSpPr>
              <p:cNvPr id="12" name="Freeform 12"/>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
        <p:nvSpPr>
          <p:cNvPr id="13" name="Freeform 13"/>
          <p:cNvSpPr/>
          <p:nvPr/>
        </p:nvSpPr>
        <p:spPr>
          <a:xfrm rot="-1438670">
            <a:off x="7859044" y="7507091"/>
            <a:ext cx="14355462" cy="3194090"/>
          </a:xfrm>
          <a:custGeom>
            <a:avLst/>
            <a:gdLst/>
            <a:ahLst/>
            <a:cxnLst/>
            <a:rect l="l" t="t" r="r" b="b"/>
            <a:pathLst>
              <a:path w="14355462" h="3194090">
                <a:moveTo>
                  <a:pt x="0" y="0"/>
                </a:moveTo>
                <a:lnTo>
                  <a:pt x="14355462" y="0"/>
                </a:lnTo>
                <a:lnTo>
                  <a:pt x="14355462" y="3194090"/>
                </a:lnTo>
                <a:lnTo>
                  <a:pt x="0" y="31940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8559437" y="3831537"/>
            <a:ext cx="8452287" cy="2581275"/>
          </a:xfrm>
          <a:prstGeom prst="rect">
            <a:avLst/>
          </a:prstGeom>
        </p:spPr>
        <p:txBody>
          <a:bodyPr lIns="0" tIns="0" rIns="0" bIns="0" rtlCol="0" anchor="t">
            <a:spAutoFit/>
          </a:bodyPr>
          <a:lstStyle/>
          <a:p>
            <a:pPr algn="l">
              <a:lnSpc>
                <a:spcPts val="10199"/>
              </a:lnSpc>
            </a:pPr>
            <a:r>
              <a:rPr lang="en-US" sz="8499">
                <a:solidFill>
                  <a:srgbClr val="0C7A07"/>
                </a:solidFill>
                <a:latin typeface="SFU Syntax Heavy"/>
                <a:ea typeface="SFU Syntax Heavy"/>
                <a:cs typeface="SFU Syntax Heavy"/>
                <a:sym typeface="SFU Syntax Heavy"/>
              </a:rPr>
              <a:t>GIẢI PHÁP CHĂN NUÔI</a:t>
            </a:r>
          </a:p>
        </p:txBody>
      </p:sp>
      <p:sp>
        <p:nvSpPr>
          <p:cNvPr id="15" name="TextBox 15"/>
          <p:cNvSpPr txBox="1"/>
          <p:nvPr/>
        </p:nvSpPr>
        <p:spPr>
          <a:xfrm>
            <a:off x="8559437" y="6703290"/>
            <a:ext cx="8452287" cy="1200150"/>
          </a:xfrm>
          <a:prstGeom prst="rect">
            <a:avLst/>
          </a:prstGeom>
        </p:spPr>
        <p:txBody>
          <a:bodyPr lIns="0" tIns="0" rIns="0" bIns="0" rtlCol="0" anchor="t">
            <a:spAutoFit/>
          </a:bodyPr>
          <a:lstStyle/>
          <a:p>
            <a:pPr algn="just">
              <a:lnSpc>
                <a:spcPts val="2400"/>
              </a:lnSpc>
            </a:pPr>
            <a:r>
              <a:rPr lang="en-US" sz="1500">
                <a:solidFill>
                  <a:srgbClr val="000000"/>
                </a:solidFill>
                <a:latin typeface="Open Sans"/>
                <a:ea typeface="Open Sans"/>
                <a:cs typeface="Open Sans"/>
                <a:sym typeface="Open Sans"/>
              </a:rPr>
              <a:t>Lorem ipsum dolor sit amet, consectetur adipiscing elit. Morbi efficitur porta dolor, sed consequat massa volutpat vitae. Donec tempor ante dui, et efficitur velit luctus ut. Aliquam vulputate placerat lectus, in elementum magna dapibus nec. Praesent ultricies viverra tellus id porttitor.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513978" y="-1290256"/>
            <a:ext cx="7315200" cy="3968496"/>
          </a:xfrm>
          <a:custGeom>
            <a:avLst/>
            <a:gdLst/>
            <a:ahLst/>
            <a:cxnLst/>
            <a:rect l="l" t="t" r="r" b="b"/>
            <a:pathLst>
              <a:path w="7315200" h="3968496">
                <a:moveTo>
                  <a:pt x="7315200" y="0"/>
                </a:moveTo>
                <a:lnTo>
                  <a:pt x="0" y="0"/>
                </a:lnTo>
                <a:lnTo>
                  <a:pt x="0" y="3968496"/>
                </a:lnTo>
                <a:lnTo>
                  <a:pt x="7315200" y="3968496"/>
                </a:lnTo>
                <a:lnTo>
                  <a:pt x="7315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990325" y="3224620"/>
            <a:ext cx="10546941" cy="1211580"/>
          </a:xfrm>
          <a:prstGeom prst="rect">
            <a:avLst/>
          </a:prstGeom>
        </p:spPr>
        <p:txBody>
          <a:bodyPr lIns="0" tIns="0" rIns="0" bIns="0" rtlCol="0" anchor="t">
            <a:spAutoFit/>
          </a:bodyPr>
          <a:lstStyle/>
          <a:p>
            <a:pPr marL="0" lvl="0" indent="0" algn="r">
              <a:lnSpc>
                <a:spcPts val="3299"/>
              </a:lnSpc>
            </a:pPr>
            <a:r>
              <a:rPr lang="en-US" sz="2199">
                <a:solidFill>
                  <a:srgbClr val="000000">
                    <a:alpha val="69804"/>
                  </a:srgbClr>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a:t>
            </a:r>
          </a:p>
        </p:txBody>
      </p:sp>
      <p:grpSp>
        <p:nvGrpSpPr>
          <p:cNvPr id="4" name="Group 4"/>
          <p:cNvGrpSpPr/>
          <p:nvPr/>
        </p:nvGrpSpPr>
        <p:grpSpPr>
          <a:xfrm rot="-5400000">
            <a:off x="4442380" y="3395322"/>
            <a:ext cx="1085659" cy="5121435"/>
            <a:chOff x="0" y="0"/>
            <a:chExt cx="660400" cy="3115340"/>
          </a:xfrm>
        </p:grpSpPr>
        <p:sp>
          <p:nvSpPr>
            <p:cNvPr id="5" name="Freeform 5"/>
            <p:cNvSpPr/>
            <p:nvPr/>
          </p:nvSpPr>
          <p:spPr>
            <a:xfrm>
              <a:off x="0" y="0"/>
              <a:ext cx="660400" cy="3115339"/>
            </a:xfrm>
            <a:custGeom>
              <a:avLst/>
              <a:gdLst/>
              <a:ahLst/>
              <a:cxnLst/>
              <a:rect l="l" t="t" r="r" b="b"/>
              <a:pathLst>
                <a:path w="660400" h="3115339">
                  <a:moveTo>
                    <a:pt x="220252" y="3096271"/>
                  </a:moveTo>
                  <a:cubicBezTo>
                    <a:pt x="254109" y="3107784"/>
                    <a:pt x="292600" y="3115339"/>
                    <a:pt x="330378" y="3115339"/>
                  </a:cubicBezTo>
                  <a:cubicBezTo>
                    <a:pt x="368157" y="3115339"/>
                    <a:pt x="404509" y="3108863"/>
                    <a:pt x="438009" y="3097349"/>
                  </a:cubicBezTo>
                  <a:cubicBezTo>
                    <a:pt x="438723" y="3096989"/>
                    <a:pt x="439435" y="3096989"/>
                    <a:pt x="440148" y="3096630"/>
                  </a:cubicBezTo>
                  <a:cubicBezTo>
                    <a:pt x="565955" y="3050575"/>
                    <a:pt x="658618" y="2928961"/>
                    <a:pt x="660400" y="2735692"/>
                  </a:cubicBezTo>
                  <a:lnTo>
                    <a:pt x="660400" y="0"/>
                  </a:lnTo>
                  <a:lnTo>
                    <a:pt x="0" y="0"/>
                  </a:lnTo>
                  <a:lnTo>
                    <a:pt x="0" y="2733661"/>
                  </a:lnTo>
                  <a:cubicBezTo>
                    <a:pt x="1782" y="2929680"/>
                    <a:pt x="93019" y="3051295"/>
                    <a:pt x="220252" y="3096271"/>
                  </a:cubicBezTo>
                  <a:close/>
                </a:path>
              </a:pathLst>
            </a:custGeom>
            <a:solidFill>
              <a:srgbClr val="0C7A07"/>
            </a:solidFill>
          </p:spPr>
        </p:sp>
        <p:sp>
          <p:nvSpPr>
            <p:cNvPr id="6" name="TextBox 6"/>
            <p:cNvSpPr txBox="1"/>
            <p:nvPr/>
          </p:nvSpPr>
          <p:spPr>
            <a:xfrm>
              <a:off x="0" y="-47625"/>
              <a:ext cx="660400" cy="3035965"/>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rot="-5400000">
            <a:off x="11224443" y="3395322"/>
            <a:ext cx="1085659" cy="5121435"/>
            <a:chOff x="0" y="0"/>
            <a:chExt cx="660400" cy="3115340"/>
          </a:xfrm>
        </p:grpSpPr>
        <p:sp>
          <p:nvSpPr>
            <p:cNvPr id="8" name="Freeform 8"/>
            <p:cNvSpPr/>
            <p:nvPr/>
          </p:nvSpPr>
          <p:spPr>
            <a:xfrm>
              <a:off x="0" y="0"/>
              <a:ext cx="660400" cy="3115339"/>
            </a:xfrm>
            <a:custGeom>
              <a:avLst/>
              <a:gdLst/>
              <a:ahLst/>
              <a:cxnLst/>
              <a:rect l="l" t="t" r="r" b="b"/>
              <a:pathLst>
                <a:path w="660400" h="3115339">
                  <a:moveTo>
                    <a:pt x="220252" y="3096271"/>
                  </a:moveTo>
                  <a:cubicBezTo>
                    <a:pt x="254109" y="3107784"/>
                    <a:pt x="292600" y="3115339"/>
                    <a:pt x="330378" y="3115339"/>
                  </a:cubicBezTo>
                  <a:cubicBezTo>
                    <a:pt x="368157" y="3115339"/>
                    <a:pt x="404509" y="3108863"/>
                    <a:pt x="438009" y="3097349"/>
                  </a:cubicBezTo>
                  <a:cubicBezTo>
                    <a:pt x="438723" y="3096989"/>
                    <a:pt x="439435" y="3096989"/>
                    <a:pt x="440148" y="3096630"/>
                  </a:cubicBezTo>
                  <a:cubicBezTo>
                    <a:pt x="565955" y="3050575"/>
                    <a:pt x="658618" y="2928961"/>
                    <a:pt x="660400" y="2735692"/>
                  </a:cubicBezTo>
                  <a:lnTo>
                    <a:pt x="660400" y="0"/>
                  </a:lnTo>
                  <a:lnTo>
                    <a:pt x="0" y="0"/>
                  </a:lnTo>
                  <a:lnTo>
                    <a:pt x="0" y="2733661"/>
                  </a:lnTo>
                  <a:cubicBezTo>
                    <a:pt x="1782" y="2929680"/>
                    <a:pt x="93019" y="3051295"/>
                    <a:pt x="220252" y="3096271"/>
                  </a:cubicBezTo>
                  <a:close/>
                </a:path>
              </a:pathLst>
            </a:custGeom>
            <a:solidFill>
              <a:srgbClr val="0C7A07"/>
            </a:solidFill>
          </p:spPr>
        </p:sp>
        <p:sp>
          <p:nvSpPr>
            <p:cNvPr id="9" name="TextBox 9"/>
            <p:cNvSpPr txBox="1"/>
            <p:nvPr/>
          </p:nvSpPr>
          <p:spPr>
            <a:xfrm>
              <a:off x="0" y="-47625"/>
              <a:ext cx="660400" cy="3035965"/>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1813547" y="5413210"/>
            <a:ext cx="1085659" cy="1099985"/>
            <a:chOff x="0" y="0"/>
            <a:chExt cx="812800" cy="823525"/>
          </a:xfrm>
        </p:grpSpPr>
        <p:sp>
          <p:nvSpPr>
            <p:cNvPr id="11" name="Freeform 11"/>
            <p:cNvSpPr/>
            <p:nvPr/>
          </p:nvSpPr>
          <p:spPr>
            <a:xfrm>
              <a:off x="0" y="0"/>
              <a:ext cx="812800" cy="823525"/>
            </a:xfrm>
            <a:custGeom>
              <a:avLst/>
              <a:gdLst/>
              <a:ahLst/>
              <a:cxnLst/>
              <a:rect l="l" t="t" r="r" b="b"/>
              <a:pathLst>
                <a:path w="812800" h="823525">
                  <a:moveTo>
                    <a:pt x="406400" y="0"/>
                  </a:moveTo>
                  <a:cubicBezTo>
                    <a:pt x="181951" y="0"/>
                    <a:pt x="0" y="184352"/>
                    <a:pt x="0" y="411763"/>
                  </a:cubicBezTo>
                  <a:cubicBezTo>
                    <a:pt x="0" y="639173"/>
                    <a:pt x="181951" y="823525"/>
                    <a:pt x="406400" y="823525"/>
                  </a:cubicBezTo>
                  <a:cubicBezTo>
                    <a:pt x="630849" y="823525"/>
                    <a:pt x="812800" y="639173"/>
                    <a:pt x="812800" y="411763"/>
                  </a:cubicBezTo>
                  <a:cubicBezTo>
                    <a:pt x="812800" y="184352"/>
                    <a:pt x="630849" y="0"/>
                    <a:pt x="406400" y="0"/>
                  </a:cubicBezTo>
                  <a:close/>
                </a:path>
              </a:pathLst>
            </a:custGeom>
            <a:solidFill>
              <a:srgbClr val="FDAC00"/>
            </a:solidFill>
            <a:ln w="76200" cap="sq">
              <a:solidFill>
                <a:srgbClr val="FFFFFF"/>
              </a:solidFill>
              <a:prstDash val="solid"/>
              <a:miter/>
            </a:ln>
          </p:spPr>
        </p:sp>
        <p:sp>
          <p:nvSpPr>
            <p:cNvPr id="12" name="TextBox 12"/>
            <p:cNvSpPr txBox="1"/>
            <p:nvPr/>
          </p:nvSpPr>
          <p:spPr>
            <a:xfrm>
              <a:off x="76200" y="29580"/>
              <a:ext cx="660400" cy="716739"/>
            </a:xfrm>
            <a:prstGeom prst="rect">
              <a:avLst/>
            </a:prstGeom>
          </p:spPr>
          <p:txBody>
            <a:bodyPr lIns="50800" tIns="50800" rIns="50800" bIns="50800" rtlCol="0" anchor="ctr"/>
            <a:lstStyle/>
            <a:p>
              <a:pPr algn="ctr">
                <a:lnSpc>
                  <a:spcPts val="3499"/>
                </a:lnSpc>
              </a:pPr>
              <a:r>
                <a:rPr lang="en-US" sz="2499" b="1">
                  <a:solidFill>
                    <a:srgbClr val="000000"/>
                  </a:solidFill>
                  <a:latin typeface="Helvetica World Bold"/>
                  <a:ea typeface="Helvetica World Bold"/>
                  <a:cs typeface="Helvetica World Bold"/>
                  <a:sym typeface="Helvetica World Bold"/>
                </a:rPr>
                <a:t>01</a:t>
              </a:r>
            </a:p>
          </p:txBody>
        </p:sp>
      </p:grpSp>
      <p:grpSp>
        <p:nvGrpSpPr>
          <p:cNvPr id="13" name="Group 13"/>
          <p:cNvGrpSpPr/>
          <p:nvPr/>
        </p:nvGrpSpPr>
        <p:grpSpPr>
          <a:xfrm>
            <a:off x="8663725" y="5413210"/>
            <a:ext cx="1085659" cy="1099985"/>
            <a:chOff x="0" y="0"/>
            <a:chExt cx="812800" cy="823525"/>
          </a:xfrm>
        </p:grpSpPr>
        <p:sp>
          <p:nvSpPr>
            <p:cNvPr id="14" name="Freeform 14"/>
            <p:cNvSpPr/>
            <p:nvPr/>
          </p:nvSpPr>
          <p:spPr>
            <a:xfrm>
              <a:off x="0" y="0"/>
              <a:ext cx="812800" cy="823525"/>
            </a:xfrm>
            <a:custGeom>
              <a:avLst/>
              <a:gdLst/>
              <a:ahLst/>
              <a:cxnLst/>
              <a:rect l="l" t="t" r="r" b="b"/>
              <a:pathLst>
                <a:path w="812800" h="823525">
                  <a:moveTo>
                    <a:pt x="406400" y="0"/>
                  </a:moveTo>
                  <a:cubicBezTo>
                    <a:pt x="181951" y="0"/>
                    <a:pt x="0" y="184352"/>
                    <a:pt x="0" y="411763"/>
                  </a:cubicBezTo>
                  <a:cubicBezTo>
                    <a:pt x="0" y="639173"/>
                    <a:pt x="181951" y="823525"/>
                    <a:pt x="406400" y="823525"/>
                  </a:cubicBezTo>
                  <a:cubicBezTo>
                    <a:pt x="630849" y="823525"/>
                    <a:pt x="812800" y="639173"/>
                    <a:pt x="812800" y="411763"/>
                  </a:cubicBezTo>
                  <a:cubicBezTo>
                    <a:pt x="812800" y="184352"/>
                    <a:pt x="630849" y="0"/>
                    <a:pt x="406400" y="0"/>
                  </a:cubicBezTo>
                  <a:close/>
                </a:path>
              </a:pathLst>
            </a:custGeom>
            <a:solidFill>
              <a:srgbClr val="FDAC00"/>
            </a:solidFill>
            <a:ln w="76200" cap="sq">
              <a:solidFill>
                <a:srgbClr val="FFFFFF"/>
              </a:solidFill>
              <a:prstDash val="solid"/>
              <a:miter/>
            </a:ln>
          </p:spPr>
        </p:sp>
        <p:sp>
          <p:nvSpPr>
            <p:cNvPr id="15" name="TextBox 15"/>
            <p:cNvSpPr txBox="1"/>
            <p:nvPr/>
          </p:nvSpPr>
          <p:spPr>
            <a:xfrm>
              <a:off x="76200" y="29580"/>
              <a:ext cx="660400" cy="716739"/>
            </a:xfrm>
            <a:prstGeom prst="rect">
              <a:avLst/>
            </a:prstGeom>
          </p:spPr>
          <p:txBody>
            <a:bodyPr lIns="50800" tIns="50800" rIns="50800" bIns="50800" rtlCol="0" anchor="ctr"/>
            <a:lstStyle/>
            <a:p>
              <a:pPr algn="ctr">
                <a:lnSpc>
                  <a:spcPts val="3499"/>
                </a:lnSpc>
              </a:pPr>
              <a:r>
                <a:rPr lang="en-US" sz="2499" b="1">
                  <a:solidFill>
                    <a:srgbClr val="000000"/>
                  </a:solidFill>
                  <a:latin typeface="Helvetica World Bold"/>
                  <a:ea typeface="Helvetica World Bold"/>
                  <a:cs typeface="Helvetica World Bold"/>
                  <a:sym typeface="Helvetica World Bold"/>
                </a:rPr>
                <a:t>02</a:t>
              </a:r>
            </a:p>
          </p:txBody>
        </p:sp>
      </p:grpSp>
      <p:grpSp>
        <p:nvGrpSpPr>
          <p:cNvPr id="16" name="Group 16"/>
          <p:cNvGrpSpPr/>
          <p:nvPr/>
        </p:nvGrpSpPr>
        <p:grpSpPr>
          <a:xfrm>
            <a:off x="1542902" y="421440"/>
            <a:ext cx="4601245" cy="46012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53" r="-24953"/>
              </a:stretch>
            </a:blipFill>
            <a:ln w="114300" cap="sq">
              <a:solidFill>
                <a:srgbClr val="0C7A07"/>
              </a:solidFill>
              <a:prstDash val="solid"/>
              <a:miter/>
            </a:ln>
          </p:spPr>
        </p:sp>
      </p:grpSp>
      <p:sp>
        <p:nvSpPr>
          <p:cNvPr id="18" name="TextBox 18"/>
          <p:cNvSpPr txBox="1"/>
          <p:nvPr/>
        </p:nvSpPr>
        <p:spPr>
          <a:xfrm>
            <a:off x="7868783" y="1171575"/>
            <a:ext cx="8668483" cy="1814195"/>
          </a:xfrm>
          <a:prstGeom prst="rect">
            <a:avLst/>
          </a:prstGeom>
        </p:spPr>
        <p:txBody>
          <a:bodyPr lIns="0" tIns="0" rIns="0" bIns="0" rtlCol="0" anchor="t">
            <a:spAutoFit/>
          </a:bodyPr>
          <a:lstStyle/>
          <a:p>
            <a:pPr algn="r">
              <a:lnSpc>
                <a:spcPts val="6240"/>
              </a:lnSpc>
            </a:pPr>
            <a:r>
              <a:rPr lang="en-US" sz="6500" b="1" spc="-104">
                <a:solidFill>
                  <a:srgbClr val="000000"/>
                </a:solidFill>
                <a:latin typeface="Helvetica World Bold"/>
                <a:ea typeface="Helvetica World Bold"/>
                <a:cs typeface="Helvetica World Bold"/>
                <a:sym typeface="Helvetica World Bold"/>
              </a:rPr>
              <a:t>Financial Forecasting &amp; Budgeting</a:t>
            </a:r>
          </a:p>
        </p:txBody>
      </p:sp>
      <p:sp>
        <p:nvSpPr>
          <p:cNvPr id="19" name="TextBox 19"/>
          <p:cNvSpPr txBox="1"/>
          <p:nvPr/>
        </p:nvSpPr>
        <p:spPr>
          <a:xfrm>
            <a:off x="1813547" y="6817995"/>
            <a:ext cx="5732381" cy="2440305"/>
          </a:xfrm>
          <a:prstGeom prst="rect">
            <a:avLst/>
          </a:prstGeom>
        </p:spPr>
        <p:txBody>
          <a:bodyPr lIns="0" tIns="0" rIns="0" bIns="0" rtlCol="0" anchor="t">
            <a:spAutoFit/>
          </a:bodyPr>
          <a:lstStyle/>
          <a:p>
            <a:pPr marL="0" lvl="0" indent="0" algn="l">
              <a:lnSpc>
                <a:spcPts val="3299"/>
              </a:lnSpc>
            </a:pPr>
            <a:r>
              <a:rPr lang="en-US" sz="2199">
                <a:solidFill>
                  <a:srgbClr val="000000">
                    <a:alpha val="69804"/>
                  </a:srgbClr>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a:t>
            </a:r>
          </a:p>
        </p:txBody>
      </p:sp>
      <p:sp>
        <p:nvSpPr>
          <p:cNvPr id="20" name="TextBox 20"/>
          <p:cNvSpPr txBox="1"/>
          <p:nvPr/>
        </p:nvSpPr>
        <p:spPr>
          <a:xfrm>
            <a:off x="8663725" y="6817995"/>
            <a:ext cx="5732381" cy="2440305"/>
          </a:xfrm>
          <a:prstGeom prst="rect">
            <a:avLst/>
          </a:prstGeom>
        </p:spPr>
        <p:txBody>
          <a:bodyPr lIns="0" tIns="0" rIns="0" bIns="0" rtlCol="0" anchor="t">
            <a:spAutoFit/>
          </a:bodyPr>
          <a:lstStyle/>
          <a:p>
            <a:pPr marL="0" lvl="0" indent="0" algn="l">
              <a:lnSpc>
                <a:spcPts val="3299"/>
              </a:lnSpc>
            </a:pPr>
            <a:r>
              <a:rPr lang="en-US" sz="2199">
                <a:solidFill>
                  <a:srgbClr val="000000">
                    <a:alpha val="69804"/>
                  </a:srgbClr>
                </a:solidFill>
                <a:latin typeface="Helvetica World"/>
                <a:ea typeface="Helvetica World"/>
                <a:cs typeface="Helvetica World"/>
                <a:sym typeface="Helvetica World"/>
              </a:rPr>
              <a:t>Lorem ipsum dolor sit amet, consectetur adipiscing elit. Donec quis erat et quam iaculis faucibus at sit amet nibh. Vestibulum dignissim lectus in ligula rhoncus, et bibendum risus dictum. Pellentesque condimentum arcu id dapibus tempor.</a:t>
            </a:r>
          </a:p>
        </p:txBody>
      </p:sp>
      <p:sp>
        <p:nvSpPr>
          <p:cNvPr id="21" name="TextBox 21"/>
          <p:cNvSpPr txBox="1"/>
          <p:nvPr/>
        </p:nvSpPr>
        <p:spPr>
          <a:xfrm>
            <a:off x="3125466" y="5756014"/>
            <a:ext cx="3704144" cy="400050"/>
          </a:xfrm>
          <a:prstGeom prst="rect">
            <a:avLst/>
          </a:prstGeom>
        </p:spPr>
        <p:txBody>
          <a:bodyPr lIns="0" tIns="0" rIns="0" bIns="0" rtlCol="0" anchor="t">
            <a:spAutoFit/>
          </a:bodyPr>
          <a:lstStyle/>
          <a:p>
            <a:pPr algn="l">
              <a:lnSpc>
                <a:spcPts val="2999"/>
              </a:lnSpc>
            </a:pPr>
            <a:r>
              <a:rPr lang="en-US" sz="2499" b="1">
                <a:solidFill>
                  <a:srgbClr val="FFFFFF"/>
                </a:solidFill>
                <a:latin typeface="Helvetica World Bold"/>
                <a:ea typeface="Helvetica World Bold"/>
                <a:cs typeface="Helvetica World Bold"/>
                <a:sym typeface="Helvetica World Bold"/>
              </a:rPr>
              <a:t>Financial Forecasting</a:t>
            </a:r>
          </a:p>
        </p:txBody>
      </p:sp>
      <p:sp>
        <p:nvSpPr>
          <p:cNvPr id="22" name="TextBox 22"/>
          <p:cNvSpPr txBox="1"/>
          <p:nvPr/>
        </p:nvSpPr>
        <p:spPr>
          <a:xfrm>
            <a:off x="10118977" y="5756014"/>
            <a:ext cx="3647080" cy="400050"/>
          </a:xfrm>
          <a:prstGeom prst="rect">
            <a:avLst/>
          </a:prstGeom>
        </p:spPr>
        <p:txBody>
          <a:bodyPr lIns="0" tIns="0" rIns="0" bIns="0" rtlCol="0" anchor="t">
            <a:spAutoFit/>
          </a:bodyPr>
          <a:lstStyle/>
          <a:p>
            <a:pPr algn="l">
              <a:lnSpc>
                <a:spcPts val="2999"/>
              </a:lnSpc>
            </a:pPr>
            <a:r>
              <a:rPr lang="en-US" sz="2499" b="1">
                <a:solidFill>
                  <a:srgbClr val="FFFFFF"/>
                </a:solidFill>
                <a:latin typeface="Helvetica World Bold"/>
                <a:ea typeface="Helvetica World Bold"/>
                <a:cs typeface="Helvetica World Bold"/>
                <a:sym typeface="Helvetica World Bold"/>
              </a:rPr>
              <a:t>Budgeting</a:t>
            </a:r>
          </a:p>
        </p:txBody>
      </p:sp>
      <p:sp>
        <p:nvSpPr>
          <p:cNvPr id="23" name="Freeform 23"/>
          <p:cNvSpPr/>
          <p:nvPr/>
        </p:nvSpPr>
        <p:spPr>
          <a:xfrm>
            <a:off x="-740257" y="9258300"/>
            <a:ext cx="1480514" cy="1480514"/>
          </a:xfrm>
          <a:custGeom>
            <a:avLst/>
            <a:gdLst/>
            <a:ahLst/>
            <a:cxnLst/>
            <a:rect l="l" t="t" r="r" b="b"/>
            <a:pathLst>
              <a:path w="1480514" h="1480514">
                <a:moveTo>
                  <a:pt x="0" y="0"/>
                </a:moveTo>
                <a:lnTo>
                  <a:pt x="1480514" y="0"/>
                </a:lnTo>
                <a:lnTo>
                  <a:pt x="1480514" y="1480514"/>
                </a:lnTo>
                <a:lnTo>
                  <a:pt x="0" y="1480514"/>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a:ln cap="sq">
            <a:noFill/>
            <a:prstDash val="solid"/>
            <a:miter/>
          </a:ln>
        </p:spPr>
      </p:sp>
      <p:sp>
        <p:nvSpPr>
          <p:cNvPr id="24" name="Freeform 24"/>
          <p:cNvSpPr/>
          <p:nvPr/>
        </p:nvSpPr>
        <p:spPr>
          <a:xfrm>
            <a:off x="471518" y="3766306"/>
            <a:ext cx="557182" cy="898680"/>
          </a:xfrm>
          <a:custGeom>
            <a:avLst/>
            <a:gdLst/>
            <a:ahLst/>
            <a:cxnLst/>
            <a:rect l="l" t="t" r="r" b="b"/>
            <a:pathLst>
              <a:path w="557182" h="898680">
                <a:moveTo>
                  <a:pt x="0" y="0"/>
                </a:moveTo>
                <a:lnTo>
                  <a:pt x="557182" y="0"/>
                </a:lnTo>
                <a:lnTo>
                  <a:pt x="557182" y="898680"/>
                </a:lnTo>
                <a:lnTo>
                  <a:pt x="0" y="898680"/>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sp>
        <p:nvSpPr>
          <p:cNvPr id="25" name="Freeform 25"/>
          <p:cNvSpPr/>
          <p:nvPr/>
        </p:nvSpPr>
        <p:spPr>
          <a:xfrm>
            <a:off x="6319274" y="1028700"/>
            <a:ext cx="1549509" cy="1239608"/>
          </a:xfrm>
          <a:custGeom>
            <a:avLst/>
            <a:gdLst/>
            <a:ahLst/>
            <a:cxnLst/>
            <a:rect l="l" t="t" r="r" b="b"/>
            <a:pathLst>
              <a:path w="1549509" h="1239608">
                <a:moveTo>
                  <a:pt x="0" y="0"/>
                </a:moveTo>
                <a:lnTo>
                  <a:pt x="1549509" y="0"/>
                </a:lnTo>
                <a:lnTo>
                  <a:pt x="1549509" y="1239608"/>
                </a:lnTo>
                <a:lnTo>
                  <a:pt x="0" y="1239608"/>
                </a:lnTo>
                <a:lnTo>
                  <a:pt x="0" y="0"/>
                </a:lnTo>
                <a:close/>
              </a:path>
            </a:pathLst>
          </a:custGeom>
          <a:blipFill>
            <a:blip r:embed="rId9">
              <a:alphaModFix amt="50000"/>
              <a:extLst>
                <a:ext uri="{96DAC541-7B7A-43D3-8B79-37D633B846F1}">
                  <asvg:svgBlip xmlns:asvg="http://schemas.microsoft.com/office/drawing/2016/SVG/main" r:embed="rId10"/>
                </a:ext>
              </a:extLst>
            </a:blip>
            <a:stretch>
              <a:fillRect t="-12500" b="-12500"/>
            </a:stretch>
          </a:blipFill>
          <a:ln cap="sq">
            <a:noFill/>
            <a:prstDash val="solid"/>
            <a:miter/>
          </a:ln>
        </p:spPr>
      </p:sp>
      <p:sp>
        <p:nvSpPr>
          <p:cNvPr id="26" name="Freeform 26"/>
          <p:cNvSpPr/>
          <p:nvPr/>
        </p:nvSpPr>
        <p:spPr>
          <a:xfrm>
            <a:off x="1542902" y="6741795"/>
            <a:ext cx="18616220" cy="4270117"/>
          </a:xfrm>
          <a:custGeom>
            <a:avLst/>
            <a:gdLst/>
            <a:ahLst/>
            <a:cxnLst/>
            <a:rect l="l" t="t" r="r" b="b"/>
            <a:pathLst>
              <a:path w="18616220" h="4270117">
                <a:moveTo>
                  <a:pt x="0" y="0"/>
                </a:moveTo>
                <a:lnTo>
                  <a:pt x="18616220" y="0"/>
                </a:lnTo>
                <a:lnTo>
                  <a:pt x="18616220" y="4270117"/>
                </a:lnTo>
                <a:lnTo>
                  <a:pt x="0" y="4270117"/>
                </a:lnTo>
                <a:lnTo>
                  <a:pt x="0" y="0"/>
                </a:lnTo>
                <a:close/>
              </a:path>
            </a:pathLst>
          </a:custGeom>
          <a:blipFill>
            <a:blip r:embed="rId11">
              <a:alphaModFix amt="51000"/>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7A07"/>
        </a:solidFill>
        <a:effectLst/>
      </p:bgPr>
    </p:bg>
    <p:spTree>
      <p:nvGrpSpPr>
        <p:cNvPr id="1" name=""/>
        <p:cNvGrpSpPr/>
        <p:nvPr/>
      </p:nvGrpSpPr>
      <p:grpSpPr>
        <a:xfrm>
          <a:off x="0" y="0"/>
          <a:ext cx="0" cy="0"/>
          <a:chOff x="0" y="0"/>
          <a:chExt cx="0" cy="0"/>
        </a:xfrm>
      </p:grpSpPr>
      <p:sp>
        <p:nvSpPr>
          <p:cNvPr id="2" name="Freeform 2"/>
          <p:cNvSpPr/>
          <p:nvPr/>
        </p:nvSpPr>
        <p:spPr>
          <a:xfrm>
            <a:off x="0" y="-1719886"/>
            <a:ext cx="19114911" cy="13284863"/>
          </a:xfrm>
          <a:custGeom>
            <a:avLst/>
            <a:gdLst/>
            <a:ahLst/>
            <a:cxnLst/>
            <a:rect l="l" t="t" r="r" b="b"/>
            <a:pathLst>
              <a:path w="19114911" h="13284863">
                <a:moveTo>
                  <a:pt x="0" y="0"/>
                </a:moveTo>
                <a:lnTo>
                  <a:pt x="19114911" y="0"/>
                </a:lnTo>
                <a:lnTo>
                  <a:pt x="19114911" y="13284863"/>
                </a:lnTo>
                <a:lnTo>
                  <a:pt x="0" y="13284863"/>
                </a:lnTo>
                <a:lnTo>
                  <a:pt x="0" y="0"/>
                </a:lnTo>
                <a:close/>
              </a:path>
            </a:pathLst>
          </a:custGeom>
          <a:blipFill>
            <a:blip r:embed="rId2">
              <a:alphaModFix amt="18000"/>
            </a:blip>
            <a:stretch>
              <a:fillRect/>
            </a:stretch>
          </a:blipFill>
        </p:spPr>
      </p:sp>
      <p:grpSp>
        <p:nvGrpSpPr>
          <p:cNvPr id="3" name="Group 3"/>
          <p:cNvGrpSpPr/>
          <p:nvPr/>
        </p:nvGrpSpPr>
        <p:grpSpPr>
          <a:xfrm>
            <a:off x="882436" y="837481"/>
            <a:ext cx="5330686" cy="6083064"/>
            <a:chOff x="0" y="0"/>
            <a:chExt cx="1322801" cy="1509502"/>
          </a:xfrm>
        </p:grpSpPr>
        <p:sp>
          <p:nvSpPr>
            <p:cNvPr id="4" name="Freeform 4"/>
            <p:cNvSpPr/>
            <p:nvPr/>
          </p:nvSpPr>
          <p:spPr>
            <a:xfrm>
              <a:off x="0" y="0"/>
              <a:ext cx="1322801" cy="1509502"/>
            </a:xfrm>
            <a:custGeom>
              <a:avLst/>
              <a:gdLst/>
              <a:ahLst/>
              <a:cxnLst/>
              <a:rect l="l" t="t" r="r" b="b"/>
              <a:pathLst>
                <a:path w="1322801" h="1509502">
                  <a:moveTo>
                    <a:pt x="95854" y="0"/>
                  </a:moveTo>
                  <a:lnTo>
                    <a:pt x="1226947" y="0"/>
                  </a:lnTo>
                  <a:cubicBezTo>
                    <a:pt x="1252369" y="0"/>
                    <a:pt x="1276750" y="10099"/>
                    <a:pt x="1294726" y="28075"/>
                  </a:cubicBezTo>
                  <a:cubicBezTo>
                    <a:pt x="1312702" y="46051"/>
                    <a:pt x="1322801" y="70432"/>
                    <a:pt x="1322801" y="95854"/>
                  </a:cubicBezTo>
                  <a:lnTo>
                    <a:pt x="1322801" y="1413648"/>
                  </a:lnTo>
                  <a:cubicBezTo>
                    <a:pt x="1322801" y="1466587"/>
                    <a:pt x="1279886" y="1509502"/>
                    <a:pt x="1226947" y="1509502"/>
                  </a:cubicBezTo>
                  <a:lnTo>
                    <a:pt x="95854" y="1509502"/>
                  </a:lnTo>
                  <a:cubicBezTo>
                    <a:pt x="70432" y="1509502"/>
                    <a:pt x="46051" y="1499403"/>
                    <a:pt x="28075" y="1481427"/>
                  </a:cubicBezTo>
                  <a:cubicBezTo>
                    <a:pt x="10099" y="1463451"/>
                    <a:pt x="0" y="1439070"/>
                    <a:pt x="0" y="1413648"/>
                  </a:cubicBezTo>
                  <a:lnTo>
                    <a:pt x="0" y="95854"/>
                  </a:lnTo>
                  <a:cubicBezTo>
                    <a:pt x="0" y="70432"/>
                    <a:pt x="10099" y="46051"/>
                    <a:pt x="28075" y="28075"/>
                  </a:cubicBezTo>
                  <a:cubicBezTo>
                    <a:pt x="46051" y="10099"/>
                    <a:pt x="70432" y="0"/>
                    <a:pt x="95854" y="0"/>
                  </a:cubicBezTo>
                  <a:close/>
                </a:path>
              </a:pathLst>
            </a:custGeom>
            <a:blipFill>
              <a:blip r:embed="rId3"/>
              <a:stretch>
                <a:fillRect l="-35639" r="-35639"/>
              </a:stretch>
            </a:blipFill>
          </p:spPr>
        </p:sp>
      </p:grpSp>
      <p:grpSp>
        <p:nvGrpSpPr>
          <p:cNvPr id="5" name="Group 5"/>
          <p:cNvGrpSpPr/>
          <p:nvPr/>
        </p:nvGrpSpPr>
        <p:grpSpPr>
          <a:xfrm>
            <a:off x="2306336" y="3879013"/>
            <a:ext cx="5330686" cy="6083064"/>
            <a:chOff x="0" y="0"/>
            <a:chExt cx="1322801" cy="1509502"/>
          </a:xfrm>
        </p:grpSpPr>
        <p:sp>
          <p:nvSpPr>
            <p:cNvPr id="6" name="Freeform 6"/>
            <p:cNvSpPr/>
            <p:nvPr/>
          </p:nvSpPr>
          <p:spPr>
            <a:xfrm>
              <a:off x="0" y="0"/>
              <a:ext cx="1322801" cy="1509502"/>
            </a:xfrm>
            <a:custGeom>
              <a:avLst/>
              <a:gdLst/>
              <a:ahLst/>
              <a:cxnLst/>
              <a:rect l="l" t="t" r="r" b="b"/>
              <a:pathLst>
                <a:path w="1322801" h="1509502">
                  <a:moveTo>
                    <a:pt x="95854" y="0"/>
                  </a:moveTo>
                  <a:lnTo>
                    <a:pt x="1226947" y="0"/>
                  </a:lnTo>
                  <a:cubicBezTo>
                    <a:pt x="1252369" y="0"/>
                    <a:pt x="1276750" y="10099"/>
                    <a:pt x="1294726" y="28075"/>
                  </a:cubicBezTo>
                  <a:cubicBezTo>
                    <a:pt x="1312702" y="46051"/>
                    <a:pt x="1322801" y="70432"/>
                    <a:pt x="1322801" y="95854"/>
                  </a:cubicBezTo>
                  <a:lnTo>
                    <a:pt x="1322801" y="1413648"/>
                  </a:lnTo>
                  <a:cubicBezTo>
                    <a:pt x="1322801" y="1466587"/>
                    <a:pt x="1279886" y="1509502"/>
                    <a:pt x="1226947" y="1509502"/>
                  </a:cubicBezTo>
                  <a:lnTo>
                    <a:pt x="95854" y="1509502"/>
                  </a:lnTo>
                  <a:cubicBezTo>
                    <a:pt x="70432" y="1509502"/>
                    <a:pt x="46051" y="1499403"/>
                    <a:pt x="28075" y="1481427"/>
                  </a:cubicBezTo>
                  <a:cubicBezTo>
                    <a:pt x="10099" y="1463451"/>
                    <a:pt x="0" y="1439070"/>
                    <a:pt x="0" y="1413648"/>
                  </a:cubicBezTo>
                  <a:lnTo>
                    <a:pt x="0" y="95854"/>
                  </a:lnTo>
                  <a:cubicBezTo>
                    <a:pt x="0" y="70432"/>
                    <a:pt x="10099" y="46051"/>
                    <a:pt x="28075" y="28075"/>
                  </a:cubicBezTo>
                  <a:cubicBezTo>
                    <a:pt x="46051" y="10099"/>
                    <a:pt x="70432" y="0"/>
                    <a:pt x="95854" y="0"/>
                  </a:cubicBezTo>
                  <a:close/>
                </a:path>
              </a:pathLst>
            </a:custGeom>
            <a:blipFill>
              <a:blip r:embed="rId4"/>
              <a:stretch>
                <a:fillRect l="-35961" r="-35961"/>
              </a:stretch>
            </a:blipFill>
          </p:spPr>
        </p:sp>
      </p:grpSp>
      <p:grpSp>
        <p:nvGrpSpPr>
          <p:cNvPr id="7" name="Group 7"/>
          <p:cNvGrpSpPr/>
          <p:nvPr/>
        </p:nvGrpSpPr>
        <p:grpSpPr>
          <a:xfrm>
            <a:off x="9144000" y="3825342"/>
            <a:ext cx="823603" cy="82360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B841"/>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348"/>
                </a:lnSpc>
              </a:pPr>
              <a:endParaRPr/>
            </a:p>
          </p:txBody>
        </p:sp>
      </p:grpSp>
      <p:grpSp>
        <p:nvGrpSpPr>
          <p:cNvPr id="10" name="Group 10"/>
          <p:cNvGrpSpPr/>
          <p:nvPr/>
        </p:nvGrpSpPr>
        <p:grpSpPr>
          <a:xfrm>
            <a:off x="9144000" y="6764359"/>
            <a:ext cx="823603" cy="82360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B841"/>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348"/>
                </a:lnSpc>
              </a:pPr>
              <a:endParaRPr/>
            </a:p>
          </p:txBody>
        </p:sp>
      </p:grpSp>
      <p:sp>
        <p:nvSpPr>
          <p:cNvPr id="13" name="Freeform 13"/>
          <p:cNvSpPr/>
          <p:nvPr/>
        </p:nvSpPr>
        <p:spPr>
          <a:xfrm>
            <a:off x="9298634" y="3979976"/>
            <a:ext cx="514336" cy="514336"/>
          </a:xfrm>
          <a:custGeom>
            <a:avLst/>
            <a:gdLst/>
            <a:ahLst/>
            <a:cxnLst/>
            <a:rect l="l" t="t" r="r" b="b"/>
            <a:pathLst>
              <a:path w="514336" h="514336">
                <a:moveTo>
                  <a:pt x="0" y="0"/>
                </a:moveTo>
                <a:lnTo>
                  <a:pt x="514336" y="0"/>
                </a:lnTo>
                <a:lnTo>
                  <a:pt x="514336" y="514336"/>
                </a:lnTo>
                <a:lnTo>
                  <a:pt x="0" y="5143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9298634" y="6920545"/>
            <a:ext cx="514336" cy="514336"/>
          </a:xfrm>
          <a:custGeom>
            <a:avLst/>
            <a:gdLst/>
            <a:ahLst/>
            <a:cxnLst/>
            <a:rect l="l" t="t" r="r" b="b"/>
            <a:pathLst>
              <a:path w="514336" h="514336">
                <a:moveTo>
                  <a:pt x="0" y="0"/>
                </a:moveTo>
                <a:lnTo>
                  <a:pt x="514336" y="0"/>
                </a:lnTo>
                <a:lnTo>
                  <a:pt x="514336" y="514336"/>
                </a:lnTo>
                <a:lnTo>
                  <a:pt x="0" y="5143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9058108" y="1438335"/>
            <a:ext cx="7399809" cy="1454923"/>
          </a:xfrm>
          <a:prstGeom prst="rect">
            <a:avLst/>
          </a:prstGeom>
        </p:spPr>
        <p:txBody>
          <a:bodyPr lIns="0" tIns="0" rIns="0" bIns="0" rtlCol="0" anchor="t">
            <a:spAutoFit/>
          </a:bodyPr>
          <a:lstStyle/>
          <a:p>
            <a:pPr algn="l">
              <a:lnSpc>
                <a:spcPts val="5846"/>
              </a:lnSpc>
              <a:spcBef>
                <a:spcPct val="0"/>
              </a:spcBef>
            </a:pPr>
            <a:r>
              <a:rPr lang="en-US" sz="4176" b="1">
                <a:solidFill>
                  <a:srgbClr val="FFFFFF"/>
                </a:solidFill>
                <a:latin typeface="Open Sauce Bold"/>
                <a:ea typeface="Open Sauce Bold"/>
                <a:cs typeface="Open Sauce Bold"/>
                <a:sym typeface="Open Sauce Bold"/>
              </a:rPr>
              <a:t>TỐI ƯU CÔNG NGHỆ SẢN XUẤT THỨC ĂN CHĂN NUÔI</a:t>
            </a:r>
          </a:p>
        </p:txBody>
      </p:sp>
      <p:sp>
        <p:nvSpPr>
          <p:cNvPr id="16" name="TextBox 16"/>
          <p:cNvSpPr txBox="1"/>
          <p:nvPr/>
        </p:nvSpPr>
        <p:spPr>
          <a:xfrm>
            <a:off x="9144000" y="4865396"/>
            <a:ext cx="8061685" cy="1268531"/>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a:t>
            </a:r>
          </a:p>
        </p:txBody>
      </p:sp>
      <p:sp>
        <p:nvSpPr>
          <p:cNvPr id="17" name="TextBox 17"/>
          <p:cNvSpPr txBox="1"/>
          <p:nvPr/>
        </p:nvSpPr>
        <p:spPr>
          <a:xfrm>
            <a:off x="9144000" y="7804412"/>
            <a:ext cx="8061685" cy="1268531"/>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a:t>
            </a:r>
          </a:p>
        </p:txBody>
      </p:sp>
      <p:sp>
        <p:nvSpPr>
          <p:cNvPr id="18" name="TextBox 18"/>
          <p:cNvSpPr txBox="1"/>
          <p:nvPr/>
        </p:nvSpPr>
        <p:spPr>
          <a:xfrm>
            <a:off x="10199628" y="3749142"/>
            <a:ext cx="5806977" cy="902909"/>
          </a:xfrm>
          <a:prstGeom prst="rect">
            <a:avLst/>
          </a:prstGeom>
        </p:spPr>
        <p:txBody>
          <a:bodyPr lIns="0" tIns="0" rIns="0" bIns="0" rtlCol="0" anchor="t">
            <a:spAutoFit/>
          </a:bodyPr>
          <a:lstStyle/>
          <a:p>
            <a:pPr algn="l">
              <a:lnSpc>
                <a:spcPts val="3535"/>
              </a:lnSpc>
              <a:spcBef>
                <a:spcPct val="0"/>
              </a:spcBef>
            </a:pPr>
            <a:r>
              <a:rPr lang="en-US" sz="2525" b="1">
                <a:solidFill>
                  <a:srgbClr val="FFFFFF"/>
                </a:solidFill>
                <a:latin typeface="Poppins Bold"/>
                <a:ea typeface="Poppins Bold"/>
                <a:cs typeface="Poppins Bold"/>
                <a:sym typeface="Poppins Bold"/>
              </a:rPr>
              <a:t>Ứng dụng công nghệ hiện đại trong sản xuất thức ăn chăn nuôi</a:t>
            </a:r>
          </a:p>
        </p:txBody>
      </p:sp>
      <p:sp>
        <p:nvSpPr>
          <p:cNvPr id="19" name="TextBox 19"/>
          <p:cNvSpPr txBox="1"/>
          <p:nvPr/>
        </p:nvSpPr>
        <p:spPr>
          <a:xfrm>
            <a:off x="10199628" y="6688159"/>
            <a:ext cx="6729399" cy="902909"/>
          </a:xfrm>
          <a:prstGeom prst="rect">
            <a:avLst/>
          </a:prstGeom>
        </p:spPr>
        <p:txBody>
          <a:bodyPr lIns="0" tIns="0" rIns="0" bIns="0" rtlCol="0" anchor="t">
            <a:spAutoFit/>
          </a:bodyPr>
          <a:lstStyle/>
          <a:p>
            <a:pPr algn="l">
              <a:lnSpc>
                <a:spcPts val="3535"/>
              </a:lnSpc>
              <a:spcBef>
                <a:spcPct val="0"/>
              </a:spcBef>
            </a:pPr>
            <a:r>
              <a:rPr lang="en-US" sz="2525" b="1">
                <a:solidFill>
                  <a:srgbClr val="FFFFFF"/>
                </a:solidFill>
                <a:latin typeface="Poppins Bold"/>
                <a:ea typeface="Poppins Bold"/>
                <a:cs typeface="Poppins Bold"/>
                <a:sym typeface="Poppins Bold"/>
              </a:rPr>
              <a:t>Tối ưu quy trình – nâng chuẩn chất lượng thức ăn chăn nuôi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4160" y="-1690999"/>
            <a:ext cx="20516320" cy="13668998"/>
          </a:xfrm>
          <a:custGeom>
            <a:avLst/>
            <a:gdLst/>
            <a:ahLst/>
            <a:cxnLst/>
            <a:rect l="l" t="t" r="r" b="b"/>
            <a:pathLst>
              <a:path w="20516320" h="13668998">
                <a:moveTo>
                  <a:pt x="0" y="0"/>
                </a:moveTo>
                <a:lnTo>
                  <a:pt x="20516320" y="0"/>
                </a:lnTo>
                <a:lnTo>
                  <a:pt x="20516320" y="13668998"/>
                </a:lnTo>
                <a:lnTo>
                  <a:pt x="0" y="13668998"/>
                </a:lnTo>
                <a:lnTo>
                  <a:pt x="0" y="0"/>
                </a:lnTo>
                <a:close/>
              </a:path>
            </a:pathLst>
          </a:custGeom>
          <a:blipFill>
            <a:blip r:embed="rId2">
              <a:alphaModFix amt="15000"/>
            </a:blip>
            <a:stretch>
              <a:fillRect/>
            </a:stretch>
          </a:blipFill>
        </p:spPr>
      </p:sp>
      <p:sp>
        <p:nvSpPr>
          <p:cNvPr id="3" name="Freeform 3"/>
          <p:cNvSpPr/>
          <p:nvPr/>
        </p:nvSpPr>
        <p:spPr>
          <a:xfrm>
            <a:off x="0" y="6253555"/>
            <a:ext cx="18616220" cy="4270117"/>
          </a:xfrm>
          <a:custGeom>
            <a:avLst/>
            <a:gdLst/>
            <a:ahLst/>
            <a:cxnLst/>
            <a:rect l="l" t="t" r="r" b="b"/>
            <a:pathLst>
              <a:path w="18616220" h="4270117">
                <a:moveTo>
                  <a:pt x="0" y="0"/>
                </a:moveTo>
                <a:lnTo>
                  <a:pt x="18616220" y="0"/>
                </a:lnTo>
                <a:lnTo>
                  <a:pt x="18616220" y="4270118"/>
                </a:lnTo>
                <a:lnTo>
                  <a:pt x="0" y="4270118"/>
                </a:lnTo>
                <a:lnTo>
                  <a:pt x="0" y="0"/>
                </a:lnTo>
                <a:close/>
              </a:path>
            </a:pathLst>
          </a:custGeom>
          <a:blipFill>
            <a:blip r:embed="rId3">
              <a:alphaModFix amt="51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836669" y="3088425"/>
            <a:ext cx="2606657" cy="260665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329" r="-25329"/>
              </a:stretch>
            </a:blipFill>
            <a:ln w="47625" cap="sq">
              <a:solidFill>
                <a:srgbClr val="0C7A07"/>
              </a:solidFill>
              <a:prstDash val="solid"/>
              <a:miter/>
            </a:ln>
          </p:spPr>
        </p:sp>
      </p:grpSp>
      <p:grpSp>
        <p:nvGrpSpPr>
          <p:cNvPr id="6" name="Group 6"/>
          <p:cNvGrpSpPr/>
          <p:nvPr/>
        </p:nvGrpSpPr>
        <p:grpSpPr>
          <a:xfrm>
            <a:off x="11761335" y="821947"/>
            <a:ext cx="2985177" cy="298517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4931" r="-24931"/>
              </a:stretch>
            </a:blipFill>
            <a:ln w="47625" cap="sq">
              <a:solidFill>
                <a:srgbClr val="0C7A07"/>
              </a:solidFill>
              <a:prstDash val="solid"/>
              <a:miter/>
            </a:ln>
          </p:spPr>
        </p:sp>
      </p:grpSp>
      <p:grpSp>
        <p:nvGrpSpPr>
          <p:cNvPr id="8" name="Group 8"/>
          <p:cNvGrpSpPr/>
          <p:nvPr/>
        </p:nvGrpSpPr>
        <p:grpSpPr>
          <a:xfrm>
            <a:off x="14274123" y="1595836"/>
            <a:ext cx="2985177" cy="29851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187" r="-25187"/>
              </a:stretch>
            </a:blipFill>
            <a:ln w="47625" cap="sq">
              <a:solidFill>
                <a:srgbClr val="06B841"/>
              </a:solidFill>
              <a:prstDash val="solid"/>
              <a:miter/>
            </a:ln>
          </p:spPr>
        </p:sp>
      </p:grpSp>
      <p:grpSp>
        <p:nvGrpSpPr>
          <p:cNvPr id="10" name="Group 10"/>
          <p:cNvGrpSpPr/>
          <p:nvPr/>
        </p:nvGrpSpPr>
        <p:grpSpPr>
          <a:xfrm>
            <a:off x="357898" y="2138739"/>
            <a:ext cx="8828261" cy="867315"/>
            <a:chOff x="0" y="0"/>
            <a:chExt cx="2387315" cy="234537"/>
          </a:xfrm>
        </p:grpSpPr>
        <p:sp>
          <p:nvSpPr>
            <p:cNvPr id="11" name="Freeform 11"/>
            <p:cNvSpPr/>
            <p:nvPr/>
          </p:nvSpPr>
          <p:spPr>
            <a:xfrm>
              <a:off x="0" y="0"/>
              <a:ext cx="2387315" cy="234537"/>
            </a:xfrm>
            <a:custGeom>
              <a:avLst/>
              <a:gdLst/>
              <a:ahLst/>
              <a:cxnLst/>
              <a:rect l="l" t="t" r="r" b="b"/>
              <a:pathLst>
                <a:path w="2387315" h="234537">
                  <a:moveTo>
                    <a:pt x="87695" y="0"/>
                  </a:moveTo>
                  <a:lnTo>
                    <a:pt x="2299620" y="0"/>
                  </a:lnTo>
                  <a:cubicBezTo>
                    <a:pt x="2348052" y="0"/>
                    <a:pt x="2387315" y="39262"/>
                    <a:pt x="2387315" y="87695"/>
                  </a:cubicBezTo>
                  <a:lnTo>
                    <a:pt x="2387315" y="146842"/>
                  </a:lnTo>
                  <a:cubicBezTo>
                    <a:pt x="2387315" y="195275"/>
                    <a:pt x="2348052" y="234537"/>
                    <a:pt x="2299620" y="234537"/>
                  </a:cubicBezTo>
                  <a:lnTo>
                    <a:pt x="87695" y="234537"/>
                  </a:lnTo>
                  <a:cubicBezTo>
                    <a:pt x="39262" y="234537"/>
                    <a:pt x="0" y="195275"/>
                    <a:pt x="0" y="146842"/>
                  </a:cubicBezTo>
                  <a:lnTo>
                    <a:pt x="0" y="87695"/>
                  </a:lnTo>
                  <a:cubicBezTo>
                    <a:pt x="0" y="39262"/>
                    <a:pt x="39262" y="0"/>
                    <a:pt x="87695" y="0"/>
                  </a:cubicBezTo>
                  <a:close/>
                </a:path>
              </a:pathLst>
            </a:custGeom>
            <a:solidFill>
              <a:srgbClr val="0C7A07"/>
            </a:solidFill>
          </p:spPr>
        </p:sp>
        <p:sp>
          <p:nvSpPr>
            <p:cNvPr id="12" name="TextBox 12"/>
            <p:cNvSpPr txBox="1"/>
            <p:nvPr/>
          </p:nvSpPr>
          <p:spPr>
            <a:xfrm>
              <a:off x="0" y="-38100"/>
              <a:ext cx="2387315" cy="272637"/>
            </a:xfrm>
            <a:prstGeom prst="rect">
              <a:avLst/>
            </a:prstGeom>
          </p:spPr>
          <p:txBody>
            <a:bodyPr lIns="50800" tIns="50800" rIns="50800" bIns="50800" rtlCol="0" anchor="ctr"/>
            <a:lstStyle/>
            <a:p>
              <a:pPr algn="ctr">
                <a:lnSpc>
                  <a:spcPts val="2967"/>
                </a:lnSpc>
              </a:pPr>
              <a:endParaRPr/>
            </a:p>
          </p:txBody>
        </p:sp>
      </p:grpSp>
      <p:grpSp>
        <p:nvGrpSpPr>
          <p:cNvPr id="13" name="Group 13"/>
          <p:cNvGrpSpPr/>
          <p:nvPr/>
        </p:nvGrpSpPr>
        <p:grpSpPr>
          <a:xfrm>
            <a:off x="357898" y="3168439"/>
            <a:ext cx="8828261" cy="867315"/>
            <a:chOff x="0" y="0"/>
            <a:chExt cx="2387315" cy="234537"/>
          </a:xfrm>
        </p:grpSpPr>
        <p:sp>
          <p:nvSpPr>
            <p:cNvPr id="14" name="Freeform 14"/>
            <p:cNvSpPr/>
            <p:nvPr/>
          </p:nvSpPr>
          <p:spPr>
            <a:xfrm>
              <a:off x="0" y="0"/>
              <a:ext cx="2387315" cy="234537"/>
            </a:xfrm>
            <a:custGeom>
              <a:avLst/>
              <a:gdLst/>
              <a:ahLst/>
              <a:cxnLst/>
              <a:rect l="l" t="t" r="r" b="b"/>
              <a:pathLst>
                <a:path w="2387315" h="234537">
                  <a:moveTo>
                    <a:pt x="87695" y="0"/>
                  </a:moveTo>
                  <a:lnTo>
                    <a:pt x="2299620" y="0"/>
                  </a:lnTo>
                  <a:cubicBezTo>
                    <a:pt x="2348052" y="0"/>
                    <a:pt x="2387315" y="39262"/>
                    <a:pt x="2387315" y="87695"/>
                  </a:cubicBezTo>
                  <a:lnTo>
                    <a:pt x="2387315" y="146842"/>
                  </a:lnTo>
                  <a:cubicBezTo>
                    <a:pt x="2387315" y="195275"/>
                    <a:pt x="2348052" y="234537"/>
                    <a:pt x="2299620" y="234537"/>
                  </a:cubicBezTo>
                  <a:lnTo>
                    <a:pt x="87695" y="234537"/>
                  </a:lnTo>
                  <a:cubicBezTo>
                    <a:pt x="39262" y="234537"/>
                    <a:pt x="0" y="195275"/>
                    <a:pt x="0" y="146842"/>
                  </a:cubicBezTo>
                  <a:lnTo>
                    <a:pt x="0" y="87695"/>
                  </a:lnTo>
                  <a:cubicBezTo>
                    <a:pt x="0" y="39262"/>
                    <a:pt x="39262" y="0"/>
                    <a:pt x="87695" y="0"/>
                  </a:cubicBezTo>
                  <a:close/>
                </a:path>
              </a:pathLst>
            </a:custGeom>
            <a:solidFill>
              <a:srgbClr val="0C7A07"/>
            </a:solidFill>
          </p:spPr>
        </p:sp>
        <p:sp>
          <p:nvSpPr>
            <p:cNvPr id="15" name="TextBox 15"/>
            <p:cNvSpPr txBox="1"/>
            <p:nvPr/>
          </p:nvSpPr>
          <p:spPr>
            <a:xfrm>
              <a:off x="0" y="-38100"/>
              <a:ext cx="2387315" cy="272637"/>
            </a:xfrm>
            <a:prstGeom prst="rect">
              <a:avLst/>
            </a:prstGeom>
          </p:spPr>
          <p:txBody>
            <a:bodyPr lIns="50800" tIns="50800" rIns="50800" bIns="50800" rtlCol="0" anchor="ctr"/>
            <a:lstStyle/>
            <a:p>
              <a:pPr algn="ctr">
                <a:lnSpc>
                  <a:spcPts val="2967"/>
                </a:lnSpc>
              </a:pPr>
              <a:endParaRPr/>
            </a:p>
          </p:txBody>
        </p:sp>
      </p:grpSp>
      <p:grpSp>
        <p:nvGrpSpPr>
          <p:cNvPr id="16" name="Group 16"/>
          <p:cNvGrpSpPr/>
          <p:nvPr/>
        </p:nvGrpSpPr>
        <p:grpSpPr>
          <a:xfrm>
            <a:off x="357898" y="4196377"/>
            <a:ext cx="8828261" cy="867315"/>
            <a:chOff x="0" y="0"/>
            <a:chExt cx="2387315" cy="234537"/>
          </a:xfrm>
        </p:grpSpPr>
        <p:sp>
          <p:nvSpPr>
            <p:cNvPr id="17" name="Freeform 17"/>
            <p:cNvSpPr/>
            <p:nvPr/>
          </p:nvSpPr>
          <p:spPr>
            <a:xfrm>
              <a:off x="0" y="0"/>
              <a:ext cx="2387315" cy="234537"/>
            </a:xfrm>
            <a:custGeom>
              <a:avLst/>
              <a:gdLst/>
              <a:ahLst/>
              <a:cxnLst/>
              <a:rect l="l" t="t" r="r" b="b"/>
              <a:pathLst>
                <a:path w="2387315" h="234537">
                  <a:moveTo>
                    <a:pt x="87695" y="0"/>
                  </a:moveTo>
                  <a:lnTo>
                    <a:pt x="2299620" y="0"/>
                  </a:lnTo>
                  <a:cubicBezTo>
                    <a:pt x="2348052" y="0"/>
                    <a:pt x="2387315" y="39262"/>
                    <a:pt x="2387315" y="87695"/>
                  </a:cubicBezTo>
                  <a:lnTo>
                    <a:pt x="2387315" y="146842"/>
                  </a:lnTo>
                  <a:cubicBezTo>
                    <a:pt x="2387315" y="195275"/>
                    <a:pt x="2348052" y="234537"/>
                    <a:pt x="2299620" y="234537"/>
                  </a:cubicBezTo>
                  <a:lnTo>
                    <a:pt x="87695" y="234537"/>
                  </a:lnTo>
                  <a:cubicBezTo>
                    <a:pt x="39262" y="234537"/>
                    <a:pt x="0" y="195275"/>
                    <a:pt x="0" y="146842"/>
                  </a:cubicBezTo>
                  <a:lnTo>
                    <a:pt x="0" y="87695"/>
                  </a:lnTo>
                  <a:cubicBezTo>
                    <a:pt x="0" y="39262"/>
                    <a:pt x="39262" y="0"/>
                    <a:pt x="87695" y="0"/>
                  </a:cubicBezTo>
                  <a:close/>
                </a:path>
              </a:pathLst>
            </a:custGeom>
            <a:solidFill>
              <a:srgbClr val="0C7A07"/>
            </a:solidFill>
          </p:spPr>
        </p:sp>
        <p:sp>
          <p:nvSpPr>
            <p:cNvPr id="18" name="TextBox 18"/>
            <p:cNvSpPr txBox="1"/>
            <p:nvPr/>
          </p:nvSpPr>
          <p:spPr>
            <a:xfrm>
              <a:off x="0" y="-38100"/>
              <a:ext cx="2387315" cy="272637"/>
            </a:xfrm>
            <a:prstGeom prst="rect">
              <a:avLst/>
            </a:prstGeom>
          </p:spPr>
          <p:txBody>
            <a:bodyPr lIns="50800" tIns="50800" rIns="50800" bIns="50800" rtlCol="0" anchor="ctr"/>
            <a:lstStyle/>
            <a:p>
              <a:pPr algn="ctr">
                <a:lnSpc>
                  <a:spcPts val="2967"/>
                </a:lnSpc>
              </a:pPr>
              <a:endParaRPr/>
            </a:p>
          </p:txBody>
        </p:sp>
      </p:grpSp>
      <p:grpSp>
        <p:nvGrpSpPr>
          <p:cNvPr id="19" name="Group 19"/>
          <p:cNvGrpSpPr/>
          <p:nvPr/>
        </p:nvGrpSpPr>
        <p:grpSpPr>
          <a:xfrm>
            <a:off x="357898" y="5224316"/>
            <a:ext cx="8828261" cy="867315"/>
            <a:chOff x="0" y="0"/>
            <a:chExt cx="2387315" cy="234537"/>
          </a:xfrm>
        </p:grpSpPr>
        <p:sp>
          <p:nvSpPr>
            <p:cNvPr id="20" name="Freeform 20"/>
            <p:cNvSpPr/>
            <p:nvPr/>
          </p:nvSpPr>
          <p:spPr>
            <a:xfrm>
              <a:off x="0" y="0"/>
              <a:ext cx="2387315" cy="234537"/>
            </a:xfrm>
            <a:custGeom>
              <a:avLst/>
              <a:gdLst/>
              <a:ahLst/>
              <a:cxnLst/>
              <a:rect l="l" t="t" r="r" b="b"/>
              <a:pathLst>
                <a:path w="2387315" h="234537">
                  <a:moveTo>
                    <a:pt x="87695" y="0"/>
                  </a:moveTo>
                  <a:lnTo>
                    <a:pt x="2299620" y="0"/>
                  </a:lnTo>
                  <a:cubicBezTo>
                    <a:pt x="2348052" y="0"/>
                    <a:pt x="2387315" y="39262"/>
                    <a:pt x="2387315" y="87695"/>
                  </a:cubicBezTo>
                  <a:lnTo>
                    <a:pt x="2387315" y="146842"/>
                  </a:lnTo>
                  <a:cubicBezTo>
                    <a:pt x="2387315" y="195275"/>
                    <a:pt x="2348052" y="234537"/>
                    <a:pt x="2299620" y="234537"/>
                  </a:cubicBezTo>
                  <a:lnTo>
                    <a:pt x="87695" y="234537"/>
                  </a:lnTo>
                  <a:cubicBezTo>
                    <a:pt x="39262" y="234537"/>
                    <a:pt x="0" y="195275"/>
                    <a:pt x="0" y="146842"/>
                  </a:cubicBezTo>
                  <a:lnTo>
                    <a:pt x="0" y="87695"/>
                  </a:lnTo>
                  <a:cubicBezTo>
                    <a:pt x="0" y="39262"/>
                    <a:pt x="39262" y="0"/>
                    <a:pt x="87695" y="0"/>
                  </a:cubicBezTo>
                  <a:close/>
                </a:path>
              </a:pathLst>
            </a:custGeom>
            <a:solidFill>
              <a:srgbClr val="0C7A07"/>
            </a:solidFill>
          </p:spPr>
        </p:sp>
        <p:sp>
          <p:nvSpPr>
            <p:cNvPr id="21" name="TextBox 21"/>
            <p:cNvSpPr txBox="1"/>
            <p:nvPr/>
          </p:nvSpPr>
          <p:spPr>
            <a:xfrm>
              <a:off x="0" y="-38100"/>
              <a:ext cx="2387315" cy="272637"/>
            </a:xfrm>
            <a:prstGeom prst="rect">
              <a:avLst/>
            </a:prstGeom>
          </p:spPr>
          <p:txBody>
            <a:bodyPr lIns="50800" tIns="50800" rIns="50800" bIns="50800" rtlCol="0" anchor="ctr"/>
            <a:lstStyle/>
            <a:p>
              <a:pPr algn="ctr">
                <a:lnSpc>
                  <a:spcPts val="2967"/>
                </a:lnSpc>
              </a:pPr>
              <a:endParaRPr/>
            </a:p>
          </p:txBody>
        </p:sp>
      </p:grpSp>
      <p:grpSp>
        <p:nvGrpSpPr>
          <p:cNvPr id="22" name="Group 22"/>
          <p:cNvGrpSpPr/>
          <p:nvPr/>
        </p:nvGrpSpPr>
        <p:grpSpPr>
          <a:xfrm>
            <a:off x="-789193" y="6472630"/>
            <a:ext cx="10007899" cy="3271950"/>
            <a:chOff x="0" y="0"/>
            <a:chExt cx="1455749" cy="475938"/>
          </a:xfrm>
        </p:grpSpPr>
        <p:sp>
          <p:nvSpPr>
            <p:cNvPr id="23" name="Freeform 23"/>
            <p:cNvSpPr/>
            <p:nvPr/>
          </p:nvSpPr>
          <p:spPr>
            <a:xfrm>
              <a:off x="0" y="0"/>
              <a:ext cx="1455749" cy="475938"/>
            </a:xfrm>
            <a:custGeom>
              <a:avLst/>
              <a:gdLst/>
              <a:ahLst/>
              <a:cxnLst/>
              <a:rect l="l" t="t" r="r" b="b"/>
              <a:pathLst>
                <a:path w="1455749" h="475938">
                  <a:moveTo>
                    <a:pt x="34811" y="0"/>
                  </a:moveTo>
                  <a:lnTo>
                    <a:pt x="1420938" y="0"/>
                  </a:lnTo>
                  <a:cubicBezTo>
                    <a:pt x="1430170" y="0"/>
                    <a:pt x="1439024" y="3668"/>
                    <a:pt x="1445553" y="10196"/>
                  </a:cubicBezTo>
                  <a:cubicBezTo>
                    <a:pt x="1452081" y="16724"/>
                    <a:pt x="1455749" y="25579"/>
                    <a:pt x="1455749" y="34811"/>
                  </a:cubicBezTo>
                  <a:lnTo>
                    <a:pt x="1455749" y="441127"/>
                  </a:lnTo>
                  <a:cubicBezTo>
                    <a:pt x="1455749" y="450359"/>
                    <a:pt x="1452081" y="459213"/>
                    <a:pt x="1445553" y="465742"/>
                  </a:cubicBezTo>
                  <a:cubicBezTo>
                    <a:pt x="1439024" y="472270"/>
                    <a:pt x="1430170" y="475938"/>
                    <a:pt x="1420938" y="475938"/>
                  </a:cubicBezTo>
                  <a:lnTo>
                    <a:pt x="34811" y="475938"/>
                  </a:lnTo>
                  <a:cubicBezTo>
                    <a:pt x="25579" y="475938"/>
                    <a:pt x="16724" y="472270"/>
                    <a:pt x="10196" y="465742"/>
                  </a:cubicBezTo>
                  <a:cubicBezTo>
                    <a:pt x="3668" y="459213"/>
                    <a:pt x="0" y="450359"/>
                    <a:pt x="0" y="441127"/>
                  </a:cubicBezTo>
                  <a:lnTo>
                    <a:pt x="0" y="34811"/>
                  </a:lnTo>
                  <a:cubicBezTo>
                    <a:pt x="0" y="25579"/>
                    <a:pt x="3668" y="16724"/>
                    <a:pt x="10196" y="10196"/>
                  </a:cubicBezTo>
                  <a:cubicBezTo>
                    <a:pt x="16724" y="3668"/>
                    <a:pt x="25579" y="0"/>
                    <a:pt x="34811" y="0"/>
                  </a:cubicBezTo>
                  <a:close/>
                </a:path>
              </a:pathLst>
            </a:custGeom>
            <a:blipFill>
              <a:blip r:embed="rId8"/>
              <a:stretch>
                <a:fillRect t="-74762" b="-8758"/>
              </a:stretch>
            </a:blipFill>
            <a:ln w="123825" cap="rnd">
              <a:solidFill>
                <a:srgbClr val="0C7A07"/>
              </a:solidFill>
              <a:prstDash val="solid"/>
              <a:round/>
            </a:ln>
          </p:spPr>
        </p:sp>
      </p:grpSp>
      <p:sp>
        <p:nvSpPr>
          <p:cNvPr id="24" name="TextBox 24"/>
          <p:cNvSpPr txBox="1"/>
          <p:nvPr/>
        </p:nvSpPr>
        <p:spPr>
          <a:xfrm>
            <a:off x="707960" y="618619"/>
            <a:ext cx="7540891" cy="1101020"/>
          </a:xfrm>
          <a:prstGeom prst="rect">
            <a:avLst/>
          </a:prstGeom>
        </p:spPr>
        <p:txBody>
          <a:bodyPr lIns="0" tIns="0" rIns="0" bIns="0" rtlCol="0" anchor="t">
            <a:spAutoFit/>
          </a:bodyPr>
          <a:lstStyle/>
          <a:p>
            <a:pPr algn="l">
              <a:lnSpc>
                <a:spcPts val="8403"/>
              </a:lnSpc>
            </a:pPr>
            <a:r>
              <a:rPr lang="en-US" sz="7780" b="1">
                <a:solidFill>
                  <a:srgbClr val="0C7A07"/>
                </a:solidFill>
                <a:latin typeface="Barlow Condensed Bold"/>
                <a:ea typeface="Barlow Condensed Bold"/>
                <a:cs typeface="Barlow Condensed Bold"/>
                <a:sym typeface="Barlow Condensed Bold"/>
              </a:rPr>
              <a:t>GIẢI PHÁP CHĂN NUÔI</a:t>
            </a:r>
          </a:p>
        </p:txBody>
      </p:sp>
      <p:sp>
        <p:nvSpPr>
          <p:cNvPr id="25" name="TextBox 25"/>
          <p:cNvSpPr txBox="1"/>
          <p:nvPr/>
        </p:nvSpPr>
        <p:spPr>
          <a:xfrm>
            <a:off x="10507637" y="6004662"/>
            <a:ext cx="7070623" cy="2798330"/>
          </a:xfrm>
          <a:prstGeom prst="rect">
            <a:avLst/>
          </a:prstGeom>
        </p:spPr>
        <p:txBody>
          <a:bodyPr lIns="0" tIns="0" rIns="0" bIns="0" rtlCol="0" anchor="t">
            <a:spAutoFit/>
          </a:bodyPr>
          <a:lstStyle/>
          <a:p>
            <a:pPr algn="just">
              <a:lnSpc>
                <a:spcPts val="2809"/>
              </a:lnSpc>
            </a:pPr>
            <a:r>
              <a:rPr lang="en-US" sz="2006" dirty="0">
                <a:solidFill>
                  <a:srgbClr val="000000"/>
                </a:solidFill>
                <a:latin typeface="Barlow"/>
                <a:ea typeface="Barlow"/>
                <a:cs typeface="Barlow"/>
                <a:sym typeface="Barlow"/>
              </a:rPr>
              <a:t>Lorem ipsum dolor sit </a:t>
            </a:r>
            <a:r>
              <a:rPr lang="en-US" sz="2006" dirty="0" err="1">
                <a:solidFill>
                  <a:srgbClr val="000000"/>
                </a:solidFill>
                <a:latin typeface="Barlow"/>
                <a:ea typeface="Barlow"/>
                <a:cs typeface="Barlow"/>
                <a:sym typeface="Barlow"/>
              </a:rPr>
              <a:t>amet</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consectetur</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adipiscing</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elit</a:t>
            </a:r>
            <a:r>
              <a:rPr lang="en-US" sz="2006" dirty="0">
                <a:solidFill>
                  <a:srgbClr val="000000"/>
                </a:solidFill>
                <a:latin typeface="Barlow"/>
                <a:ea typeface="Barlow"/>
                <a:cs typeface="Barlow"/>
                <a:sym typeface="Barlow"/>
              </a:rPr>
              <a:t>. Nulla </a:t>
            </a:r>
            <a:r>
              <a:rPr lang="en-US" sz="2006" dirty="0" err="1">
                <a:solidFill>
                  <a:srgbClr val="000000"/>
                </a:solidFill>
                <a:latin typeface="Barlow"/>
                <a:ea typeface="Barlow"/>
                <a:cs typeface="Barlow"/>
                <a:sym typeface="Barlow"/>
              </a:rPr>
              <a:t>augue</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nisl</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faucibus</a:t>
            </a:r>
            <a:r>
              <a:rPr lang="en-US" sz="2006" dirty="0">
                <a:solidFill>
                  <a:srgbClr val="000000"/>
                </a:solidFill>
                <a:latin typeface="Barlow"/>
                <a:ea typeface="Barlow"/>
                <a:cs typeface="Barlow"/>
                <a:sym typeface="Barlow"/>
              </a:rPr>
              <a:t> id </a:t>
            </a:r>
            <a:r>
              <a:rPr lang="en-US" sz="2006" dirty="0" err="1">
                <a:solidFill>
                  <a:srgbClr val="000000"/>
                </a:solidFill>
                <a:latin typeface="Barlow"/>
                <a:ea typeface="Barlow"/>
                <a:cs typeface="Barlow"/>
                <a:sym typeface="Barlow"/>
              </a:rPr>
              <a:t>nibh</a:t>
            </a:r>
            <a:r>
              <a:rPr lang="en-US" sz="2006" dirty="0">
                <a:solidFill>
                  <a:srgbClr val="000000"/>
                </a:solidFill>
                <a:latin typeface="Barlow"/>
                <a:ea typeface="Barlow"/>
                <a:cs typeface="Barlow"/>
                <a:sym typeface="Barlow"/>
              </a:rPr>
              <a:t> vitae, </a:t>
            </a:r>
            <a:r>
              <a:rPr lang="en-US" sz="2006" dirty="0" err="1">
                <a:solidFill>
                  <a:srgbClr val="000000"/>
                </a:solidFill>
                <a:latin typeface="Barlow"/>
                <a:ea typeface="Barlow"/>
                <a:cs typeface="Barlow"/>
                <a:sym typeface="Barlow"/>
              </a:rPr>
              <a:t>ullamcorper</a:t>
            </a:r>
            <a:r>
              <a:rPr lang="en-US" sz="2006" dirty="0">
                <a:solidFill>
                  <a:srgbClr val="000000"/>
                </a:solidFill>
                <a:latin typeface="Barlow"/>
                <a:ea typeface="Barlow"/>
                <a:cs typeface="Barlow"/>
                <a:sym typeface="Barlow"/>
              </a:rPr>
              <a:t> cursus </a:t>
            </a:r>
            <a:r>
              <a:rPr lang="en-US" sz="2006" dirty="0" err="1">
                <a:solidFill>
                  <a:srgbClr val="000000"/>
                </a:solidFill>
                <a:latin typeface="Barlow"/>
                <a:ea typeface="Barlow"/>
                <a:cs typeface="Barlow"/>
                <a:sym typeface="Barlow"/>
              </a:rPr>
              <a:t>felis</a:t>
            </a:r>
            <a:r>
              <a:rPr lang="en-US" sz="2006" dirty="0">
                <a:solidFill>
                  <a:srgbClr val="000000"/>
                </a:solidFill>
                <a:latin typeface="Barlow"/>
                <a:ea typeface="Barlow"/>
                <a:cs typeface="Barlow"/>
                <a:sym typeface="Barlow"/>
              </a:rPr>
              <a:t>. Proin </a:t>
            </a:r>
            <a:r>
              <a:rPr lang="en-US" sz="2006" dirty="0" err="1">
                <a:solidFill>
                  <a:srgbClr val="000000"/>
                </a:solidFill>
                <a:latin typeface="Barlow"/>
                <a:ea typeface="Barlow"/>
                <a:cs typeface="Barlow"/>
                <a:sym typeface="Barlow"/>
              </a:rPr>
              <a:t>ornare</a:t>
            </a:r>
            <a:r>
              <a:rPr lang="en-US" sz="2006" dirty="0">
                <a:solidFill>
                  <a:srgbClr val="000000"/>
                </a:solidFill>
                <a:latin typeface="Barlow"/>
                <a:ea typeface="Barlow"/>
                <a:cs typeface="Barlow"/>
                <a:sym typeface="Barlow"/>
              </a:rPr>
              <a:t> id </a:t>
            </a:r>
            <a:r>
              <a:rPr lang="en-US" sz="2006" dirty="0" err="1">
                <a:solidFill>
                  <a:srgbClr val="000000"/>
                </a:solidFill>
                <a:latin typeface="Barlow"/>
                <a:ea typeface="Barlow"/>
                <a:cs typeface="Barlow"/>
                <a:sym typeface="Barlow"/>
              </a:rPr>
              <a:t>erat</a:t>
            </a:r>
            <a:r>
              <a:rPr lang="en-US" sz="2006" dirty="0">
                <a:solidFill>
                  <a:srgbClr val="000000"/>
                </a:solidFill>
                <a:latin typeface="Barlow"/>
                <a:ea typeface="Barlow"/>
                <a:cs typeface="Barlow"/>
                <a:sym typeface="Barlow"/>
              </a:rPr>
              <a:t> nec </a:t>
            </a:r>
            <a:r>
              <a:rPr lang="en-US" sz="2006" dirty="0" err="1">
                <a:solidFill>
                  <a:srgbClr val="000000"/>
                </a:solidFill>
                <a:latin typeface="Barlow"/>
                <a:ea typeface="Barlow"/>
                <a:cs typeface="Barlow"/>
                <a:sym typeface="Barlow"/>
              </a:rPr>
              <a:t>dapibus</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Aliquam</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sapien</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velit</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mollis</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eget</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consectetur</a:t>
            </a:r>
            <a:r>
              <a:rPr lang="en-US" sz="2006" dirty="0">
                <a:solidFill>
                  <a:srgbClr val="000000"/>
                </a:solidFill>
                <a:latin typeface="Barlow"/>
                <a:ea typeface="Barlow"/>
                <a:cs typeface="Barlow"/>
                <a:sym typeface="Barlow"/>
              </a:rPr>
              <a:t> ac, </a:t>
            </a:r>
            <a:r>
              <a:rPr lang="en-US" sz="2006" dirty="0" err="1">
                <a:solidFill>
                  <a:srgbClr val="000000"/>
                </a:solidFill>
                <a:latin typeface="Barlow"/>
                <a:ea typeface="Barlow"/>
                <a:cs typeface="Barlow"/>
                <a:sym typeface="Barlow"/>
              </a:rPr>
              <a:t>viverra</a:t>
            </a:r>
            <a:r>
              <a:rPr lang="en-US" sz="2006" dirty="0">
                <a:solidFill>
                  <a:srgbClr val="000000"/>
                </a:solidFill>
                <a:latin typeface="Barlow"/>
                <a:ea typeface="Barlow"/>
                <a:cs typeface="Barlow"/>
                <a:sym typeface="Barlow"/>
              </a:rPr>
              <a:t> sed </a:t>
            </a:r>
            <a:r>
              <a:rPr lang="en-US" sz="2006" dirty="0" err="1">
                <a:solidFill>
                  <a:srgbClr val="000000"/>
                </a:solidFill>
                <a:latin typeface="Barlow"/>
                <a:ea typeface="Barlow"/>
                <a:cs typeface="Barlow"/>
                <a:sym typeface="Barlow"/>
              </a:rPr>
              <a:t>massa</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Nullam</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urna</a:t>
            </a:r>
            <a:r>
              <a:rPr lang="en-US" sz="2006" dirty="0">
                <a:solidFill>
                  <a:srgbClr val="000000"/>
                </a:solidFill>
                <a:latin typeface="Barlow"/>
                <a:ea typeface="Barlow"/>
                <a:cs typeface="Barlow"/>
                <a:sym typeface="Barlow"/>
              </a:rPr>
              <a:t> nisi, </a:t>
            </a:r>
            <a:r>
              <a:rPr lang="en-US" sz="2006" dirty="0" err="1">
                <a:solidFill>
                  <a:srgbClr val="000000"/>
                </a:solidFill>
                <a:latin typeface="Barlow"/>
                <a:ea typeface="Barlow"/>
                <a:cs typeface="Barlow"/>
                <a:sym typeface="Barlow"/>
              </a:rPr>
              <a:t>volutpat</a:t>
            </a:r>
            <a:r>
              <a:rPr lang="en-US" sz="2006" dirty="0">
                <a:solidFill>
                  <a:srgbClr val="000000"/>
                </a:solidFill>
                <a:latin typeface="Barlow"/>
                <a:ea typeface="Barlow"/>
                <a:cs typeface="Barlow"/>
                <a:sym typeface="Barlow"/>
              </a:rPr>
              <a:t> at </a:t>
            </a:r>
            <a:r>
              <a:rPr lang="en-US" sz="2006" dirty="0" err="1">
                <a:solidFill>
                  <a:srgbClr val="000000"/>
                </a:solidFill>
                <a:latin typeface="Barlow"/>
                <a:ea typeface="Barlow"/>
                <a:cs typeface="Barlow"/>
                <a:sym typeface="Barlow"/>
              </a:rPr>
              <a:t>posuere</a:t>
            </a:r>
            <a:r>
              <a:rPr lang="en-US" sz="2006" dirty="0">
                <a:solidFill>
                  <a:srgbClr val="000000"/>
                </a:solidFill>
                <a:latin typeface="Barlow"/>
                <a:ea typeface="Barlow"/>
                <a:cs typeface="Barlow"/>
                <a:sym typeface="Barlow"/>
              </a:rPr>
              <a:t> sit </a:t>
            </a:r>
            <a:r>
              <a:rPr lang="en-US" sz="2006" dirty="0" err="1">
                <a:solidFill>
                  <a:srgbClr val="000000"/>
                </a:solidFill>
                <a:latin typeface="Barlow"/>
                <a:ea typeface="Barlow"/>
                <a:cs typeface="Barlow"/>
                <a:sym typeface="Barlow"/>
              </a:rPr>
              <a:t>amet</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commodo</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eu</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velit</a:t>
            </a:r>
            <a:r>
              <a:rPr lang="en-US" sz="2006" dirty="0">
                <a:solidFill>
                  <a:srgbClr val="000000"/>
                </a:solidFill>
                <a:latin typeface="Barlow"/>
                <a:ea typeface="Barlow"/>
                <a:cs typeface="Barlow"/>
                <a:sym typeface="Barlow"/>
              </a:rPr>
              <a:t>. Duis </a:t>
            </a:r>
            <a:r>
              <a:rPr lang="en-US" sz="2006" dirty="0" err="1">
                <a:solidFill>
                  <a:srgbClr val="000000"/>
                </a:solidFill>
                <a:latin typeface="Barlow"/>
                <a:ea typeface="Barlow"/>
                <a:cs typeface="Barlow"/>
                <a:sym typeface="Barlow"/>
              </a:rPr>
              <a:t>finibus</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velit</a:t>
            </a:r>
            <a:r>
              <a:rPr lang="en-US" sz="2006" dirty="0">
                <a:solidFill>
                  <a:srgbClr val="000000"/>
                </a:solidFill>
                <a:latin typeface="Barlow"/>
                <a:ea typeface="Barlow"/>
                <a:cs typeface="Barlow"/>
                <a:sym typeface="Barlow"/>
              </a:rPr>
              <a:t> in dui </a:t>
            </a:r>
            <a:r>
              <a:rPr lang="en-US" sz="2006" dirty="0" err="1">
                <a:solidFill>
                  <a:srgbClr val="000000"/>
                </a:solidFill>
                <a:latin typeface="Barlow"/>
                <a:ea typeface="Barlow"/>
                <a:cs typeface="Barlow"/>
                <a:sym typeface="Barlow"/>
              </a:rPr>
              <a:t>rhoncus</a:t>
            </a:r>
            <a:r>
              <a:rPr lang="en-US" sz="2006" dirty="0">
                <a:solidFill>
                  <a:srgbClr val="000000"/>
                </a:solidFill>
                <a:latin typeface="Barlow"/>
                <a:ea typeface="Barlow"/>
                <a:cs typeface="Barlow"/>
                <a:sym typeface="Barlow"/>
              </a:rPr>
              <a:t>, sit </a:t>
            </a:r>
            <a:r>
              <a:rPr lang="en-US" sz="2006" dirty="0" err="1">
                <a:solidFill>
                  <a:srgbClr val="000000"/>
                </a:solidFill>
                <a:latin typeface="Barlow"/>
                <a:ea typeface="Barlow"/>
                <a:cs typeface="Barlow"/>
                <a:sym typeface="Barlow"/>
              </a:rPr>
              <a:t>amet</a:t>
            </a:r>
            <a:r>
              <a:rPr lang="en-US" sz="2006" dirty="0">
                <a:solidFill>
                  <a:srgbClr val="000000"/>
                </a:solidFill>
                <a:latin typeface="Barlow"/>
                <a:ea typeface="Barlow"/>
                <a:cs typeface="Barlow"/>
                <a:sym typeface="Barlow"/>
              </a:rPr>
              <a:t> auctor </a:t>
            </a:r>
            <a:r>
              <a:rPr lang="en-US" sz="2006" dirty="0" err="1">
                <a:solidFill>
                  <a:srgbClr val="000000"/>
                </a:solidFill>
                <a:latin typeface="Barlow"/>
                <a:ea typeface="Barlow"/>
                <a:cs typeface="Barlow"/>
                <a:sym typeface="Barlow"/>
              </a:rPr>
              <a:t>neque</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posuere</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Etiam</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elementum</a:t>
            </a:r>
            <a:r>
              <a:rPr lang="en-US" sz="2006" dirty="0">
                <a:solidFill>
                  <a:srgbClr val="000000"/>
                </a:solidFill>
                <a:latin typeface="Barlow"/>
                <a:ea typeface="Barlow"/>
                <a:cs typeface="Barlow"/>
                <a:sym typeface="Barlow"/>
              </a:rPr>
              <a:t> ex </a:t>
            </a:r>
            <a:r>
              <a:rPr lang="en-US" sz="2006" dirty="0" err="1">
                <a:solidFill>
                  <a:srgbClr val="000000"/>
                </a:solidFill>
                <a:latin typeface="Barlow"/>
                <a:ea typeface="Barlow"/>
                <a:cs typeface="Barlow"/>
                <a:sym typeface="Barlow"/>
              </a:rPr>
              <a:t>quam</a:t>
            </a:r>
            <a:r>
              <a:rPr lang="en-US" sz="2006" dirty="0">
                <a:solidFill>
                  <a:srgbClr val="000000"/>
                </a:solidFill>
                <a:latin typeface="Barlow"/>
                <a:ea typeface="Barlow"/>
                <a:cs typeface="Barlow"/>
                <a:sym typeface="Barlow"/>
              </a:rPr>
              <a:t>, ac </a:t>
            </a:r>
            <a:r>
              <a:rPr lang="en-US" sz="2006" dirty="0" err="1">
                <a:solidFill>
                  <a:srgbClr val="000000"/>
                </a:solidFill>
                <a:latin typeface="Barlow"/>
                <a:ea typeface="Barlow"/>
                <a:cs typeface="Barlow"/>
                <a:sym typeface="Barlow"/>
              </a:rPr>
              <a:t>volutpat</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erat</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congue</a:t>
            </a:r>
            <a:r>
              <a:rPr lang="en-US" sz="2006" dirty="0">
                <a:solidFill>
                  <a:srgbClr val="000000"/>
                </a:solidFill>
                <a:latin typeface="Barlow"/>
                <a:ea typeface="Barlow"/>
                <a:cs typeface="Barlow"/>
                <a:sym typeface="Barlow"/>
              </a:rPr>
              <a:t> at. </a:t>
            </a:r>
            <a:r>
              <a:rPr lang="en-US" sz="2006" dirty="0" err="1">
                <a:solidFill>
                  <a:srgbClr val="000000"/>
                </a:solidFill>
                <a:latin typeface="Barlow"/>
                <a:ea typeface="Barlow"/>
                <a:cs typeface="Barlow"/>
                <a:sym typeface="Barlow"/>
              </a:rPr>
              <a:t>Phasellus</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efficitur</a:t>
            </a:r>
            <a:r>
              <a:rPr lang="en-US" sz="2006" dirty="0">
                <a:solidFill>
                  <a:srgbClr val="000000"/>
                </a:solidFill>
                <a:latin typeface="Barlow"/>
                <a:ea typeface="Barlow"/>
                <a:cs typeface="Barlow"/>
                <a:sym typeface="Barlow"/>
              </a:rPr>
              <a:t> nisi </a:t>
            </a:r>
            <a:r>
              <a:rPr lang="en-US" sz="2006" dirty="0" err="1">
                <a:solidFill>
                  <a:srgbClr val="000000"/>
                </a:solidFill>
                <a:latin typeface="Barlow"/>
                <a:ea typeface="Barlow"/>
                <a:cs typeface="Barlow"/>
                <a:sym typeface="Barlow"/>
              </a:rPr>
              <a:t>orci</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eu</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malesuada</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metus</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placerat</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quis</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Vivamus</a:t>
            </a:r>
            <a:r>
              <a:rPr lang="en-US" sz="2006" dirty="0">
                <a:solidFill>
                  <a:srgbClr val="000000"/>
                </a:solidFill>
                <a:latin typeface="Barlow"/>
                <a:ea typeface="Barlow"/>
                <a:cs typeface="Barlow"/>
                <a:sym typeface="Barlow"/>
              </a:rPr>
              <a:t> non </a:t>
            </a:r>
            <a:r>
              <a:rPr lang="en-US" sz="2006" dirty="0" err="1">
                <a:solidFill>
                  <a:srgbClr val="000000"/>
                </a:solidFill>
                <a:latin typeface="Barlow"/>
                <a:ea typeface="Barlow"/>
                <a:cs typeface="Barlow"/>
                <a:sym typeface="Barlow"/>
              </a:rPr>
              <a:t>blandit</a:t>
            </a:r>
            <a:r>
              <a:rPr lang="en-US" sz="2006" dirty="0">
                <a:solidFill>
                  <a:srgbClr val="000000"/>
                </a:solidFill>
                <a:latin typeface="Barlow"/>
                <a:ea typeface="Barlow"/>
                <a:cs typeface="Barlow"/>
                <a:sym typeface="Barlow"/>
              </a:rPr>
              <a:t> </a:t>
            </a:r>
            <a:r>
              <a:rPr lang="en-US" sz="2006" dirty="0" err="1">
                <a:solidFill>
                  <a:srgbClr val="000000"/>
                </a:solidFill>
                <a:latin typeface="Barlow"/>
                <a:ea typeface="Barlow"/>
                <a:cs typeface="Barlow"/>
                <a:sym typeface="Barlow"/>
              </a:rPr>
              <a:t>leo</a:t>
            </a:r>
            <a:r>
              <a:rPr lang="en-US" sz="2006" dirty="0">
                <a:solidFill>
                  <a:srgbClr val="000000"/>
                </a:solidFill>
                <a:latin typeface="Barlow"/>
                <a:ea typeface="Barlow"/>
                <a:cs typeface="Barlow"/>
                <a:sym typeface="Barlow"/>
              </a:rPr>
              <a:t>.</a:t>
            </a:r>
          </a:p>
        </p:txBody>
      </p:sp>
      <p:sp>
        <p:nvSpPr>
          <p:cNvPr id="26" name="TextBox 26"/>
          <p:cNvSpPr txBox="1"/>
          <p:nvPr/>
        </p:nvSpPr>
        <p:spPr>
          <a:xfrm>
            <a:off x="744966" y="2348632"/>
            <a:ext cx="6939581" cy="441581"/>
          </a:xfrm>
          <a:prstGeom prst="rect">
            <a:avLst/>
          </a:prstGeom>
        </p:spPr>
        <p:txBody>
          <a:bodyPr lIns="0" tIns="0" rIns="0" bIns="0" rtlCol="0" anchor="t">
            <a:spAutoFit/>
          </a:bodyPr>
          <a:lstStyle/>
          <a:p>
            <a:pPr algn="just">
              <a:lnSpc>
                <a:spcPts val="3656"/>
              </a:lnSpc>
            </a:pPr>
            <a:r>
              <a:rPr lang="en-US" sz="2612" dirty="0" err="1">
                <a:solidFill>
                  <a:srgbClr val="FFFFFF"/>
                </a:solidFill>
                <a:latin typeface="Barlow"/>
                <a:ea typeface="Barlow"/>
                <a:cs typeface="Barlow"/>
                <a:sym typeface="Barlow"/>
              </a:rPr>
              <a:t>Giải</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pháp</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toàn</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diện</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nâng</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cao</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hiệu</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quả</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chăn</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nuôi</a:t>
            </a:r>
            <a:endParaRPr lang="en-US" sz="2612" dirty="0">
              <a:solidFill>
                <a:srgbClr val="FFFFFF"/>
              </a:solidFill>
              <a:latin typeface="Barlow"/>
              <a:ea typeface="Barlow"/>
              <a:cs typeface="Barlow"/>
              <a:sym typeface="Barlow"/>
            </a:endParaRPr>
          </a:p>
        </p:txBody>
      </p:sp>
      <p:sp>
        <p:nvSpPr>
          <p:cNvPr id="27" name="TextBox 27"/>
          <p:cNvSpPr txBox="1"/>
          <p:nvPr/>
        </p:nvSpPr>
        <p:spPr>
          <a:xfrm>
            <a:off x="744966" y="3376570"/>
            <a:ext cx="6543050" cy="441581"/>
          </a:xfrm>
          <a:prstGeom prst="rect">
            <a:avLst/>
          </a:prstGeom>
        </p:spPr>
        <p:txBody>
          <a:bodyPr lIns="0" tIns="0" rIns="0" bIns="0" rtlCol="0" anchor="t">
            <a:spAutoFit/>
          </a:bodyPr>
          <a:lstStyle/>
          <a:p>
            <a:pPr algn="just">
              <a:lnSpc>
                <a:spcPts val="3656"/>
              </a:lnSpc>
            </a:pPr>
            <a:r>
              <a:rPr lang="en-US" sz="2612" dirty="0" err="1">
                <a:solidFill>
                  <a:srgbClr val="FFFFFF"/>
                </a:solidFill>
                <a:latin typeface="Barlow"/>
                <a:ea typeface="Barlow"/>
                <a:cs typeface="Barlow"/>
                <a:sym typeface="Barlow"/>
              </a:rPr>
              <a:t>Tối</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ưu</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dinh</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dưỡng</a:t>
            </a:r>
            <a:r>
              <a:rPr lang="en-US" sz="2612" dirty="0">
                <a:solidFill>
                  <a:srgbClr val="FFFFFF"/>
                </a:solidFill>
                <a:latin typeface="Barlow"/>
                <a:ea typeface="Barlow"/>
                <a:cs typeface="Barlow"/>
                <a:sym typeface="Barlow"/>
              </a:rPr>
              <a:t> – </a:t>
            </a:r>
            <a:r>
              <a:rPr lang="en-US" sz="2612" dirty="0" err="1">
                <a:solidFill>
                  <a:srgbClr val="FFFFFF"/>
                </a:solidFill>
                <a:latin typeface="Barlow"/>
                <a:ea typeface="Barlow"/>
                <a:cs typeface="Barlow"/>
                <a:sym typeface="Barlow"/>
              </a:rPr>
              <a:t>tăng</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năng</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suất</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vật</a:t>
            </a:r>
            <a:r>
              <a:rPr lang="en-US" sz="2612" dirty="0">
                <a:solidFill>
                  <a:srgbClr val="FFFFFF"/>
                </a:solidFill>
                <a:latin typeface="Barlow"/>
                <a:ea typeface="Barlow"/>
                <a:cs typeface="Barlow"/>
                <a:sym typeface="Barlow"/>
              </a:rPr>
              <a:t> </a:t>
            </a:r>
            <a:r>
              <a:rPr lang="en-US" sz="2612" dirty="0" err="1">
                <a:solidFill>
                  <a:srgbClr val="FFFFFF"/>
                </a:solidFill>
                <a:latin typeface="Barlow"/>
                <a:ea typeface="Barlow"/>
                <a:cs typeface="Barlow"/>
                <a:sym typeface="Barlow"/>
              </a:rPr>
              <a:t>nuôi</a:t>
            </a:r>
            <a:endParaRPr lang="en-US" sz="2612" dirty="0">
              <a:solidFill>
                <a:srgbClr val="FFFFFF"/>
              </a:solidFill>
              <a:latin typeface="Barlow"/>
              <a:ea typeface="Barlow"/>
              <a:cs typeface="Barlow"/>
              <a:sym typeface="Barlow"/>
            </a:endParaRPr>
          </a:p>
        </p:txBody>
      </p:sp>
      <p:sp>
        <p:nvSpPr>
          <p:cNvPr id="28" name="TextBox 28"/>
          <p:cNvSpPr txBox="1"/>
          <p:nvPr/>
        </p:nvSpPr>
        <p:spPr>
          <a:xfrm>
            <a:off x="744966" y="4404509"/>
            <a:ext cx="7466880" cy="441581"/>
          </a:xfrm>
          <a:prstGeom prst="rect">
            <a:avLst/>
          </a:prstGeom>
        </p:spPr>
        <p:txBody>
          <a:bodyPr lIns="0" tIns="0" rIns="0" bIns="0" rtlCol="0" anchor="t">
            <a:spAutoFit/>
          </a:bodyPr>
          <a:lstStyle/>
          <a:p>
            <a:pPr algn="just">
              <a:lnSpc>
                <a:spcPts val="3656"/>
              </a:lnSpc>
            </a:pPr>
            <a:r>
              <a:rPr lang="en-US" sz="2612">
                <a:solidFill>
                  <a:srgbClr val="FFFFFF"/>
                </a:solidFill>
                <a:latin typeface="Barlow"/>
                <a:ea typeface="Barlow"/>
                <a:cs typeface="Barlow"/>
                <a:sym typeface="Barlow"/>
              </a:rPr>
              <a:t>Ứng dụng khoa học – phát triển chăn nuôi bền vững</a:t>
            </a:r>
          </a:p>
        </p:txBody>
      </p:sp>
      <p:sp>
        <p:nvSpPr>
          <p:cNvPr id="29" name="TextBox 29"/>
          <p:cNvSpPr txBox="1"/>
          <p:nvPr/>
        </p:nvSpPr>
        <p:spPr>
          <a:xfrm>
            <a:off x="744966" y="5432447"/>
            <a:ext cx="8933996" cy="441581"/>
          </a:xfrm>
          <a:prstGeom prst="rect">
            <a:avLst/>
          </a:prstGeom>
        </p:spPr>
        <p:txBody>
          <a:bodyPr lIns="0" tIns="0" rIns="0" bIns="0" rtlCol="0" anchor="t">
            <a:spAutoFit/>
          </a:bodyPr>
          <a:lstStyle/>
          <a:p>
            <a:pPr algn="just">
              <a:lnSpc>
                <a:spcPts val="3656"/>
              </a:lnSpc>
            </a:pPr>
            <a:r>
              <a:rPr lang="en-US" sz="2612">
                <a:solidFill>
                  <a:srgbClr val="FFFFFF"/>
                </a:solidFill>
                <a:latin typeface="Barlow"/>
                <a:ea typeface="Barlow"/>
                <a:cs typeface="Barlow"/>
                <a:sym typeface="Barlow"/>
              </a:rPr>
              <a:t>Đồng hành cùng nông dân – kiến tạo giá trị chăn nuôi xanh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3341" y="-682505"/>
            <a:ext cx="20714683" cy="11652009"/>
          </a:xfrm>
          <a:custGeom>
            <a:avLst/>
            <a:gdLst/>
            <a:ahLst/>
            <a:cxnLst/>
            <a:rect l="l" t="t" r="r" b="b"/>
            <a:pathLst>
              <a:path w="20714683" h="11652009">
                <a:moveTo>
                  <a:pt x="0" y="0"/>
                </a:moveTo>
                <a:lnTo>
                  <a:pt x="20714682" y="0"/>
                </a:lnTo>
                <a:lnTo>
                  <a:pt x="20714682" y="11652010"/>
                </a:lnTo>
                <a:lnTo>
                  <a:pt x="0" y="11652010"/>
                </a:lnTo>
                <a:lnTo>
                  <a:pt x="0" y="0"/>
                </a:lnTo>
                <a:close/>
              </a:path>
            </a:pathLst>
          </a:custGeom>
          <a:blipFill>
            <a:blip r:embed="rId2">
              <a:alphaModFix amt="18000"/>
            </a:blip>
            <a:stretch>
              <a:fillRect/>
            </a:stretch>
          </a:blipFill>
        </p:spPr>
      </p:sp>
      <p:grpSp>
        <p:nvGrpSpPr>
          <p:cNvPr id="3" name="Group 3"/>
          <p:cNvGrpSpPr/>
          <p:nvPr/>
        </p:nvGrpSpPr>
        <p:grpSpPr>
          <a:xfrm>
            <a:off x="10145836" y="0"/>
            <a:ext cx="4266402" cy="3694512"/>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5794" r="-25794"/>
              </a:stretch>
            </a:blipFill>
            <a:ln w="76200" cap="sq">
              <a:solidFill>
                <a:srgbClr val="0C7A07"/>
              </a:solidFill>
              <a:prstDash val="solid"/>
              <a:miter/>
            </a:ln>
          </p:spPr>
        </p:sp>
      </p:grpSp>
      <p:sp>
        <p:nvSpPr>
          <p:cNvPr id="5" name="Freeform 5"/>
          <p:cNvSpPr/>
          <p:nvPr/>
        </p:nvSpPr>
        <p:spPr>
          <a:xfrm>
            <a:off x="0" y="6114237"/>
            <a:ext cx="18616220" cy="4270117"/>
          </a:xfrm>
          <a:custGeom>
            <a:avLst/>
            <a:gdLst/>
            <a:ahLst/>
            <a:cxnLst/>
            <a:rect l="l" t="t" r="r" b="b"/>
            <a:pathLst>
              <a:path w="18616220" h="4270117">
                <a:moveTo>
                  <a:pt x="0" y="0"/>
                </a:moveTo>
                <a:lnTo>
                  <a:pt x="18616220" y="0"/>
                </a:lnTo>
                <a:lnTo>
                  <a:pt x="18616220" y="4270117"/>
                </a:lnTo>
                <a:lnTo>
                  <a:pt x="0" y="42701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3315397" y="2133451"/>
            <a:ext cx="4972603" cy="4306050"/>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a:ln w="76200" cap="sq">
              <a:solidFill>
                <a:srgbClr val="0C7A07"/>
              </a:solidFill>
              <a:prstDash val="solid"/>
              <a:miter/>
            </a:ln>
          </p:spPr>
        </p:sp>
      </p:grpSp>
      <p:grpSp>
        <p:nvGrpSpPr>
          <p:cNvPr id="8" name="Group 8"/>
          <p:cNvGrpSpPr/>
          <p:nvPr/>
        </p:nvGrpSpPr>
        <p:grpSpPr>
          <a:xfrm>
            <a:off x="10145836" y="4922064"/>
            <a:ext cx="4266402" cy="3694512"/>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6229" r="-16229"/>
              </a:stretch>
            </a:blipFill>
            <a:ln w="76200" cap="sq">
              <a:solidFill>
                <a:srgbClr val="0C7A07"/>
              </a:solidFill>
              <a:prstDash val="solid"/>
              <a:miter/>
            </a:ln>
          </p:spPr>
        </p:sp>
      </p:grpSp>
      <p:sp>
        <p:nvSpPr>
          <p:cNvPr id="10" name="AutoShape 10"/>
          <p:cNvSpPr/>
          <p:nvPr/>
        </p:nvSpPr>
        <p:spPr>
          <a:xfrm flipV="1">
            <a:off x="9155512" y="1847256"/>
            <a:ext cx="1855319" cy="0"/>
          </a:xfrm>
          <a:prstGeom prst="line">
            <a:avLst/>
          </a:prstGeom>
          <a:ln w="57150" cap="flat">
            <a:solidFill>
              <a:srgbClr val="06B841"/>
            </a:solidFill>
            <a:prstDash val="solid"/>
            <a:headEnd type="none" w="sm" len="sm"/>
            <a:tailEnd type="oval" w="lg" len="lg"/>
          </a:ln>
        </p:spPr>
      </p:sp>
      <p:sp>
        <p:nvSpPr>
          <p:cNvPr id="11" name="AutoShape 11"/>
          <p:cNvSpPr/>
          <p:nvPr/>
        </p:nvSpPr>
        <p:spPr>
          <a:xfrm>
            <a:off x="6543627" y="4315051"/>
            <a:ext cx="7516108" cy="0"/>
          </a:xfrm>
          <a:prstGeom prst="line">
            <a:avLst/>
          </a:prstGeom>
          <a:ln w="57150" cap="flat">
            <a:solidFill>
              <a:srgbClr val="06B841"/>
            </a:solidFill>
            <a:prstDash val="solid"/>
            <a:headEnd type="none" w="sm" len="sm"/>
            <a:tailEnd type="oval" w="lg" len="lg"/>
          </a:ln>
        </p:spPr>
      </p:sp>
      <p:sp>
        <p:nvSpPr>
          <p:cNvPr id="12" name="AutoShape 12"/>
          <p:cNvSpPr/>
          <p:nvPr/>
        </p:nvSpPr>
        <p:spPr>
          <a:xfrm>
            <a:off x="8809714" y="6685563"/>
            <a:ext cx="1855319" cy="0"/>
          </a:xfrm>
          <a:prstGeom prst="line">
            <a:avLst/>
          </a:prstGeom>
          <a:ln w="57150" cap="flat">
            <a:solidFill>
              <a:srgbClr val="0C7A07"/>
            </a:solidFill>
            <a:prstDash val="solid"/>
            <a:headEnd type="none" w="sm" len="sm"/>
            <a:tailEnd type="oval" w="lg" len="lg"/>
          </a:ln>
        </p:spPr>
      </p:sp>
      <p:sp>
        <p:nvSpPr>
          <p:cNvPr id="13" name="Freeform 13"/>
          <p:cNvSpPr/>
          <p:nvPr/>
        </p:nvSpPr>
        <p:spPr>
          <a:xfrm>
            <a:off x="-932043" y="6114237"/>
            <a:ext cx="5127382" cy="4428776"/>
          </a:xfrm>
          <a:custGeom>
            <a:avLst/>
            <a:gdLst/>
            <a:ahLst/>
            <a:cxnLst/>
            <a:rect l="l" t="t" r="r" b="b"/>
            <a:pathLst>
              <a:path w="5127382" h="4428776">
                <a:moveTo>
                  <a:pt x="0" y="0"/>
                </a:moveTo>
                <a:lnTo>
                  <a:pt x="5127383" y="0"/>
                </a:lnTo>
                <a:lnTo>
                  <a:pt x="5127383" y="4428776"/>
                </a:lnTo>
                <a:lnTo>
                  <a:pt x="0" y="4428776"/>
                </a:lnTo>
                <a:lnTo>
                  <a:pt x="0" y="0"/>
                </a:lnTo>
                <a:close/>
              </a:path>
            </a:pathLst>
          </a:custGeom>
          <a:blipFill>
            <a:blip r:embed="rId8"/>
            <a:stretch>
              <a:fillRect/>
            </a:stretch>
          </a:blipFill>
        </p:spPr>
      </p:sp>
      <p:sp>
        <p:nvSpPr>
          <p:cNvPr id="14" name="TextBox 14"/>
          <p:cNvSpPr txBox="1"/>
          <p:nvPr/>
        </p:nvSpPr>
        <p:spPr>
          <a:xfrm>
            <a:off x="5906630" y="4171097"/>
            <a:ext cx="5464525" cy="352674"/>
          </a:xfrm>
          <a:prstGeom prst="rect">
            <a:avLst/>
          </a:prstGeom>
        </p:spPr>
        <p:txBody>
          <a:bodyPr lIns="0" tIns="0" rIns="0" bIns="0" rtlCol="0" anchor="t">
            <a:spAutoFit/>
          </a:bodyPr>
          <a:lstStyle/>
          <a:p>
            <a:pPr marL="0" lvl="0" indent="0" algn="just">
              <a:lnSpc>
                <a:spcPts val="2402"/>
              </a:lnSpc>
            </a:pPr>
            <a:r>
              <a:rPr lang="en-US" sz="2378">
                <a:solidFill>
                  <a:srgbClr val="FFFFFF"/>
                </a:solidFill>
                <a:latin typeface="Poppins"/>
                <a:ea typeface="Poppins"/>
                <a:cs typeface="Poppins"/>
                <a:sym typeface="Poppins"/>
              </a:rPr>
              <a:t>TỰ NHIÊN – DINH DƯỠNG – AN TÂM</a:t>
            </a:r>
          </a:p>
        </p:txBody>
      </p:sp>
      <p:sp>
        <p:nvSpPr>
          <p:cNvPr id="15" name="TextBox 15"/>
          <p:cNvSpPr txBox="1"/>
          <p:nvPr/>
        </p:nvSpPr>
        <p:spPr>
          <a:xfrm>
            <a:off x="5403400" y="1675681"/>
            <a:ext cx="4282246" cy="352674"/>
          </a:xfrm>
          <a:prstGeom prst="rect">
            <a:avLst/>
          </a:prstGeom>
        </p:spPr>
        <p:txBody>
          <a:bodyPr lIns="0" tIns="0" rIns="0" bIns="0" rtlCol="0" anchor="t">
            <a:spAutoFit/>
          </a:bodyPr>
          <a:lstStyle/>
          <a:p>
            <a:pPr marL="0" lvl="0" indent="0" algn="just">
              <a:lnSpc>
                <a:spcPts val="2402"/>
              </a:lnSpc>
            </a:pPr>
            <a:r>
              <a:rPr lang="en-US" sz="2378">
                <a:solidFill>
                  <a:srgbClr val="FFFFFF"/>
                </a:solidFill>
                <a:latin typeface="Poppins"/>
                <a:ea typeface="Poppins"/>
                <a:cs typeface="Poppins"/>
                <a:sym typeface="Poppins"/>
              </a:rPr>
              <a:t>XANH – SẠCH – BỀN VỮNG</a:t>
            </a:r>
          </a:p>
        </p:txBody>
      </p:sp>
      <p:sp>
        <p:nvSpPr>
          <p:cNvPr id="16" name="TextBox 16"/>
          <p:cNvSpPr txBox="1"/>
          <p:nvPr/>
        </p:nvSpPr>
        <p:spPr>
          <a:xfrm>
            <a:off x="3470897" y="6513988"/>
            <a:ext cx="5963267" cy="352674"/>
          </a:xfrm>
          <a:prstGeom prst="rect">
            <a:avLst/>
          </a:prstGeom>
        </p:spPr>
        <p:txBody>
          <a:bodyPr lIns="0" tIns="0" rIns="0" bIns="0" rtlCol="0" anchor="t">
            <a:spAutoFit/>
          </a:bodyPr>
          <a:lstStyle/>
          <a:p>
            <a:pPr marL="0" lvl="0" indent="0" algn="just">
              <a:lnSpc>
                <a:spcPts val="2402"/>
              </a:lnSpc>
            </a:pPr>
            <a:r>
              <a:rPr lang="en-US" sz="2378">
                <a:solidFill>
                  <a:srgbClr val="FFFFFF"/>
                </a:solidFill>
                <a:latin typeface="Poppins"/>
                <a:ea typeface="Poppins"/>
                <a:cs typeface="Poppins"/>
                <a:sym typeface="Poppins"/>
              </a:rPr>
              <a:t>CHẤT LƯỢNG – THUẦN KHIẾT – TIN CẬY</a:t>
            </a:r>
          </a:p>
        </p:txBody>
      </p:sp>
      <p:sp>
        <p:nvSpPr>
          <p:cNvPr id="17" name="TextBox 17"/>
          <p:cNvSpPr txBox="1"/>
          <p:nvPr/>
        </p:nvSpPr>
        <p:spPr>
          <a:xfrm rot="963924">
            <a:off x="15157" y="3835017"/>
            <a:ext cx="6525506" cy="2171124"/>
          </a:xfrm>
          <a:prstGeom prst="rect">
            <a:avLst/>
          </a:prstGeom>
        </p:spPr>
        <p:txBody>
          <a:bodyPr lIns="0" tIns="0" rIns="0" bIns="0" rtlCol="0" anchor="t">
            <a:spAutoFit/>
          </a:bodyPr>
          <a:lstStyle/>
          <a:p>
            <a:pPr marL="0" lvl="0" indent="0" algn="ctr">
              <a:lnSpc>
                <a:spcPts val="7468"/>
              </a:lnSpc>
              <a:spcBef>
                <a:spcPct val="0"/>
              </a:spcBef>
            </a:pPr>
            <a:r>
              <a:rPr lang="en-US" sz="6851" b="1">
                <a:gradFill>
                  <a:gsLst>
                    <a:gs pos="0">
                      <a:srgbClr val="004834">
                        <a:alpha val="100000"/>
                      </a:srgbClr>
                    </a:gs>
                    <a:gs pos="50000">
                      <a:srgbClr val="004834">
                        <a:alpha val="100000"/>
                      </a:srgbClr>
                    </a:gs>
                    <a:gs pos="100000">
                      <a:srgbClr val="5FA201">
                        <a:alpha val="100000"/>
                      </a:srgbClr>
                    </a:gs>
                  </a:gsLst>
                  <a:lin ang="5400000"/>
                </a:gradFill>
                <a:latin typeface="Mont Bold"/>
                <a:ea typeface="Mont Bold"/>
                <a:cs typeface="Mont Bold"/>
                <a:sym typeface="Mont Bold"/>
              </a:rPr>
              <a:t>THỰC PHẨM SẠCH</a:t>
            </a:r>
          </a:p>
        </p:txBody>
      </p:sp>
      <p:grpSp>
        <p:nvGrpSpPr>
          <p:cNvPr id="18" name="Group 18"/>
          <p:cNvGrpSpPr/>
          <p:nvPr/>
        </p:nvGrpSpPr>
        <p:grpSpPr>
          <a:xfrm>
            <a:off x="1099948" y="897713"/>
            <a:ext cx="2370948" cy="1130643"/>
            <a:chOff x="0" y="0"/>
            <a:chExt cx="3161265" cy="1507524"/>
          </a:xfrm>
        </p:grpSpPr>
        <p:grpSp>
          <p:nvGrpSpPr>
            <p:cNvPr id="19" name="Group 19"/>
            <p:cNvGrpSpPr>
              <a:grpSpLocks noChangeAspect="1"/>
            </p:cNvGrpSpPr>
            <p:nvPr/>
          </p:nvGrpSpPr>
          <p:grpSpPr>
            <a:xfrm>
              <a:off x="5187" y="64668"/>
              <a:ext cx="1120343" cy="1032659"/>
              <a:chOff x="0" y="0"/>
              <a:chExt cx="1530515" cy="1410729"/>
            </a:xfrm>
          </p:grpSpPr>
          <p:sp>
            <p:nvSpPr>
              <p:cNvPr id="20" name="Freeform 20"/>
              <p:cNvSpPr/>
              <p:nvPr/>
            </p:nvSpPr>
            <p:spPr>
              <a:xfrm>
                <a:off x="0" y="0"/>
                <a:ext cx="1530477" cy="1410716"/>
              </a:xfrm>
              <a:custGeom>
                <a:avLst/>
                <a:gdLst/>
                <a:ahLst/>
                <a:cxnLst/>
                <a:rect l="l" t="t" r="r" b="b"/>
                <a:pathLst>
                  <a:path w="1530477" h="1410716">
                    <a:moveTo>
                      <a:pt x="0" y="1410716"/>
                    </a:moveTo>
                    <a:lnTo>
                      <a:pt x="0" y="0"/>
                    </a:lnTo>
                    <a:lnTo>
                      <a:pt x="311531" y="0"/>
                    </a:lnTo>
                    <a:lnTo>
                      <a:pt x="764286" y="567944"/>
                    </a:lnTo>
                    <a:lnTo>
                      <a:pt x="1218946" y="0"/>
                    </a:lnTo>
                    <a:lnTo>
                      <a:pt x="1530477" y="0"/>
                    </a:lnTo>
                    <a:lnTo>
                      <a:pt x="1530477" y="1410716"/>
                    </a:lnTo>
                    <a:lnTo>
                      <a:pt x="1183513" y="1410716"/>
                    </a:lnTo>
                    <a:lnTo>
                      <a:pt x="1183513" y="537718"/>
                    </a:lnTo>
                    <a:lnTo>
                      <a:pt x="764286" y="1053338"/>
                    </a:lnTo>
                    <a:lnTo>
                      <a:pt x="349123" y="537718"/>
                    </a:lnTo>
                    <a:lnTo>
                      <a:pt x="349123" y="1410716"/>
                    </a:lnTo>
                    <a:close/>
                  </a:path>
                </a:pathLst>
              </a:custGeom>
              <a:solidFill>
                <a:srgbClr val="0C7A07"/>
              </a:solidFill>
            </p:spPr>
          </p:sp>
        </p:grpSp>
        <p:sp>
          <p:nvSpPr>
            <p:cNvPr id="21" name="Freeform 21"/>
            <p:cNvSpPr/>
            <p:nvPr/>
          </p:nvSpPr>
          <p:spPr>
            <a:xfrm>
              <a:off x="1230311" y="0"/>
              <a:ext cx="1086353" cy="1161947"/>
            </a:xfrm>
            <a:custGeom>
              <a:avLst/>
              <a:gdLst/>
              <a:ahLst/>
              <a:cxnLst/>
              <a:rect l="l" t="t" r="r" b="b"/>
              <a:pathLst>
                <a:path w="1086353" h="1161947">
                  <a:moveTo>
                    <a:pt x="0" y="0"/>
                  </a:moveTo>
                  <a:lnTo>
                    <a:pt x="1086353" y="0"/>
                  </a:lnTo>
                  <a:lnTo>
                    <a:pt x="1086353" y="1161947"/>
                  </a:lnTo>
                  <a:lnTo>
                    <a:pt x="0" y="11619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0" y="1235937"/>
              <a:ext cx="3153637" cy="271586"/>
            </a:xfrm>
            <a:custGeom>
              <a:avLst/>
              <a:gdLst/>
              <a:ahLst/>
              <a:cxnLst/>
              <a:rect l="l" t="t" r="r" b="b"/>
              <a:pathLst>
                <a:path w="3153637" h="271586">
                  <a:moveTo>
                    <a:pt x="0" y="0"/>
                  </a:moveTo>
                  <a:lnTo>
                    <a:pt x="3153637" y="0"/>
                  </a:lnTo>
                  <a:lnTo>
                    <a:pt x="3153637" y="271587"/>
                  </a:lnTo>
                  <a:lnTo>
                    <a:pt x="0" y="27158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3" name="Group 23"/>
            <p:cNvGrpSpPr>
              <a:grpSpLocks noChangeAspect="1"/>
            </p:cNvGrpSpPr>
            <p:nvPr/>
          </p:nvGrpSpPr>
          <p:grpSpPr>
            <a:xfrm>
              <a:off x="2478547" y="60729"/>
              <a:ext cx="682717" cy="1054963"/>
              <a:chOff x="0" y="0"/>
              <a:chExt cx="932675" cy="1441196"/>
            </a:xfrm>
          </p:grpSpPr>
          <p:sp>
            <p:nvSpPr>
              <p:cNvPr id="24" name="Freeform 24"/>
              <p:cNvSpPr/>
              <p:nvPr/>
            </p:nvSpPr>
            <p:spPr>
              <a:xfrm>
                <a:off x="0" y="0"/>
                <a:ext cx="932688" cy="1441196"/>
              </a:xfrm>
              <a:custGeom>
                <a:avLst/>
                <a:gdLst/>
                <a:ahLst/>
                <a:cxnLst/>
                <a:rect l="l" t="t" r="r" b="b"/>
                <a:pathLst>
                  <a:path w="932688" h="1441196">
                    <a:moveTo>
                      <a:pt x="0" y="1441196"/>
                    </a:moveTo>
                    <a:lnTo>
                      <a:pt x="0" y="0"/>
                    </a:lnTo>
                    <a:lnTo>
                      <a:pt x="932688" y="0"/>
                    </a:lnTo>
                    <a:lnTo>
                      <a:pt x="932688" y="265811"/>
                    </a:lnTo>
                    <a:lnTo>
                      <a:pt x="360807" y="265811"/>
                    </a:lnTo>
                    <a:lnTo>
                      <a:pt x="360807" y="578231"/>
                    </a:lnTo>
                    <a:lnTo>
                      <a:pt x="896747" y="578231"/>
                    </a:lnTo>
                    <a:lnTo>
                      <a:pt x="896747" y="848233"/>
                    </a:lnTo>
                    <a:lnTo>
                      <a:pt x="360807" y="848233"/>
                    </a:lnTo>
                    <a:lnTo>
                      <a:pt x="360807" y="1441196"/>
                    </a:lnTo>
                    <a:close/>
                  </a:path>
                </a:pathLst>
              </a:custGeom>
              <a:solidFill>
                <a:srgbClr val="0C7A07"/>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9195" r="-67480" b="-48547"/>
            </a:stretch>
          </a:blipFill>
        </p:spPr>
      </p:sp>
      <p:sp>
        <p:nvSpPr>
          <p:cNvPr id="3" name="Freeform 3"/>
          <p:cNvSpPr/>
          <p:nvPr/>
        </p:nvSpPr>
        <p:spPr>
          <a:xfrm>
            <a:off x="0" y="6486082"/>
            <a:ext cx="18616220" cy="4270117"/>
          </a:xfrm>
          <a:custGeom>
            <a:avLst/>
            <a:gdLst/>
            <a:ahLst/>
            <a:cxnLst/>
            <a:rect l="l" t="t" r="r" b="b"/>
            <a:pathLst>
              <a:path w="18616220" h="4270117">
                <a:moveTo>
                  <a:pt x="0" y="0"/>
                </a:moveTo>
                <a:lnTo>
                  <a:pt x="18616220" y="0"/>
                </a:lnTo>
                <a:lnTo>
                  <a:pt x="18616220" y="4270117"/>
                </a:lnTo>
                <a:lnTo>
                  <a:pt x="0" y="4270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81294" y="-469199"/>
            <a:ext cx="19650588" cy="11225399"/>
          </a:xfrm>
          <a:custGeom>
            <a:avLst/>
            <a:gdLst/>
            <a:ahLst/>
            <a:cxnLst/>
            <a:rect l="l" t="t" r="r" b="b"/>
            <a:pathLst>
              <a:path w="19650588" h="11225399">
                <a:moveTo>
                  <a:pt x="0" y="0"/>
                </a:moveTo>
                <a:lnTo>
                  <a:pt x="19650588" y="0"/>
                </a:lnTo>
                <a:lnTo>
                  <a:pt x="19650588" y="11225398"/>
                </a:lnTo>
                <a:lnTo>
                  <a:pt x="0" y="11225398"/>
                </a:lnTo>
                <a:lnTo>
                  <a:pt x="0" y="0"/>
                </a:lnTo>
                <a:close/>
              </a:path>
            </a:pathLst>
          </a:custGeom>
          <a:blipFill>
            <a:blip r:embed="rId5">
              <a:alphaModFix amt="43999"/>
            </a:blip>
            <a:stretch>
              <a:fillRect/>
            </a:stretch>
          </a:blipFill>
        </p:spPr>
      </p:sp>
      <p:grpSp>
        <p:nvGrpSpPr>
          <p:cNvPr id="5" name="Group 5"/>
          <p:cNvGrpSpPr/>
          <p:nvPr/>
        </p:nvGrpSpPr>
        <p:grpSpPr>
          <a:xfrm>
            <a:off x="1066800" y="6812340"/>
            <a:ext cx="3872724" cy="2943297"/>
            <a:chOff x="0" y="0"/>
            <a:chExt cx="282441" cy="214657"/>
          </a:xfrm>
        </p:grpSpPr>
        <p:sp>
          <p:nvSpPr>
            <p:cNvPr id="6" name="Freeform 6"/>
            <p:cNvSpPr/>
            <p:nvPr/>
          </p:nvSpPr>
          <p:spPr>
            <a:xfrm>
              <a:off x="0" y="0"/>
              <a:ext cx="282441" cy="201550"/>
            </a:xfrm>
            <a:custGeom>
              <a:avLst/>
              <a:gdLst/>
              <a:ahLst/>
              <a:cxnLst/>
              <a:rect l="l" t="t" r="r" b="b"/>
              <a:pathLst>
                <a:path w="282441" h="201550">
                  <a:moveTo>
                    <a:pt x="282441" y="49977"/>
                  </a:moveTo>
                  <a:lnTo>
                    <a:pt x="282441" y="50380"/>
                  </a:lnTo>
                  <a:cubicBezTo>
                    <a:pt x="282441" y="81991"/>
                    <a:pt x="268165" y="111911"/>
                    <a:pt x="243593" y="131799"/>
                  </a:cubicBezTo>
                  <a:lnTo>
                    <a:pt x="180068" y="183215"/>
                  </a:lnTo>
                  <a:cubicBezTo>
                    <a:pt x="157415" y="201550"/>
                    <a:pt x="125026" y="201550"/>
                    <a:pt x="102373" y="183215"/>
                  </a:cubicBezTo>
                  <a:lnTo>
                    <a:pt x="38847" y="131799"/>
                  </a:lnTo>
                  <a:cubicBezTo>
                    <a:pt x="14276" y="111911"/>
                    <a:pt x="0" y="81991"/>
                    <a:pt x="0" y="50380"/>
                  </a:cubicBezTo>
                  <a:lnTo>
                    <a:pt x="0" y="49977"/>
                  </a:lnTo>
                  <a:cubicBezTo>
                    <a:pt x="0" y="36722"/>
                    <a:pt x="5265" y="24011"/>
                    <a:pt x="14638" y="14638"/>
                  </a:cubicBezTo>
                  <a:cubicBezTo>
                    <a:pt x="24011" y="5265"/>
                    <a:pt x="36722" y="0"/>
                    <a:pt x="49977" y="0"/>
                  </a:cubicBezTo>
                  <a:lnTo>
                    <a:pt x="232463" y="0"/>
                  </a:lnTo>
                  <a:cubicBezTo>
                    <a:pt x="245718" y="0"/>
                    <a:pt x="258430" y="5265"/>
                    <a:pt x="267803" y="14638"/>
                  </a:cubicBezTo>
                  <a:cubicBezTo>
                    <a:pt x="277175" y="24011"/>
                    <a:pt x="282441" y="36722"/>
                    <a:pt x="282441" y="49977"/>
                  </a:cubicBezTo>
                  <a:close/>
                </a:path>
              </a:pathLst>
            </a:custGeom>
            <a:solidFill>
              <a:srgbClr val="0C7A07"/>
            </a:solidFill>
            <a:ln cap="rnd">
              <a:noFill/>
              <a:prstDash val="solid"/>
              <a:round/>
            </a:ln>
          </p:spPr>
        </p:sp>
        <p:sp>
          <p:nvSpPr>
            <p:cNvPr id="7" name="TextBox 7"/>
            <p:cNvSpPr txBox="1"/>
            <p:nvPr/>
          </p:nvSpPr>
          <p:spPr>
            <a:xfrm>
              <a:off x="0" y="-38100"/>
              <a:ext cx="282441" cy="13845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278637" y="2759537"/>
            <a:ext cx="3449050" cy="5524451"/>
            <a:chOff x="0" y="0"/>
            <a:chExt cx="993978" cy="1592086"/>
          </a:xfrm>
        </p:grpSpPr>
        <p:sp>
          <p:nvSpPr>
            <p:cNvPr id="9" name="Freeform 9"/>
            <p:cNvSpPr/>
            <p:nvPr/>
          </p:nvSpPr>
          <p:spPr>
            <a:xfrm>
              <a:off x="0" y="0"/>
              <a:ext cx="993978" cy="1592086"/>
            </a:xfrm>
            <a:custGeom>
              <a:avLst/>
              <a:gdLst/>
              <a:ahLst/>
              <a:cxnLst/>
              <a:rect l="l" t="t" r="r" b="b"/>
              <a:pathLst>
                <a:path w="993978" h="1592086">
                  <a:moveTo>
                    <a:pt x="496989" y="0"/>
                  </a:moveTo>
                  <a:lnTo>
                    <a:pt x="496989" y="0"/>
                  </a:lnTo>
                  <a:cubicBezTo>
                    <a:pt x="628799" y="0"/>
                    <a:pt x="755210" y="52361"/>
                    <a:pt x="848414" y="145565"/>
                  </a:cubicBezTo>
                  <a:cubicBezTo>
                    <a:pt x="941617" y="238768"/>
                    <a:pt x="993978" y="365179"/>
                    <a:pt x="993978" y="496989"/>
                  </a:cubicBezTo>
                  <a:lnTo>
                    <a:pt x="993978" y="1095097"/>
                  </a:lnTo>
                  <a:cubicBezTo>
                    <a:pt x="993978" y="1369577"/>
                    <a:pt x="771469" y="1592086"/>
                    <a:pt x="496989" y="1592086"/>
                  </a:cubicBezTo>
                  <a:lnTo>
                    <a:pt x="496989" y="1592086"/>
                  </a:lnTo>
                  <a:cubicBezTo>
                    <a:pt x="365179" y="1592086"/>
                    <a:pt x="238768" y="1539725"/>
                    <a:pt x="145565" y="1446522"/>
                  </a:cubicBezTo>
                  <a:cubicBezTo>
                    <a:pt x="52361" y="1353318"/>
                    <a:pt x="0" y="1226907"/>
                    <a:pt x="0" y="1095097"/>
                  </a:cubicBezTo>
                  <a:lnTo>
                    <a:pt x="0" y="496989"/>
                  </a:lnTo>
                  <a:cubicBezTo>
                    <a:pt x="0" y="222510"/>
                    <a:pt x="222510" y="0"/>
                    <a:pt x="496989" y="0"/>
                  </a:cubicBezTo>
                  <a:close/>
                </a:path>
              </a:pathLst>
            </a:custGeom>
            <a:solidFill>
              <a:srgbClr val="F3F3F9"/>
            </a:solidFill>
          </p:spPr>
        </p:sp>
        <p:sp>
          <p:nvSpPr>
            <p:cNvPr id="10" name="TextBox 10"/>
            <p:cNvSpPr txBox="1"/>
            <p:nvPr/>
          </p:nvSpPr>
          <p:spPr>
            <a:xfrm>
              <a:off x="0" y="-38100"/>
              <a:ext cx="993978" cy="1630186"/>
            </a:xfrm>
            <a:prstGeom prst="rect">
              <a:avLst/>
            </a:prstGeom>
          </p:spPr>
          <p:txBody>
            <a:bodyPr lIns="46426" tIns="46426" rIns="46426" bIns="46426" rtlCol="0" anchor="ctr"/>
            <a:lstStyle/>
            <a:p>
              <a:pPr algn="ctr">
                <a:lnSpc>
                  <a:spcPts val="2659"/>
                </a:lnSpc>
              </a:pPr>
              <a:endParaRPr/>
            </a:p>
          </p:txBody>
        </p:sp>
      </p:grpSp>
      <p:grpSp>
        <p:nvGrpSpPr>
          <p:cNvPr id="11" name="Group 11"/>
          <p:cNvGrpSpPr/>
          <p:nvPr/>
        </p:nvGrpSpPr>
        <p:grpSpPr>
          <a:xfrm>
            <a:off x="1278637" y="6231618"/>
            <a:ext cx="3449050" cy="2052370"/>
            <a:chOff x="0" y="0"/>
            <a:chExt cx="993978" cy="591471"/>
          </a:xfrm>
        </p:grpSpPr>
        <p:sp>
          <p:nvSpPr>
            <p:cNvPr id="12" name="Freeform 12"/>
            <p:cNvSpPr/>
            <p:nvPr/>
          </p:nvSpPr>
          <p:spPr>
            <a:xfrm>
              <a:off x="0" y="0"/>
              <a:ext cx="993978" cy="591471"/>
            </a:xfrm>
            <a:custGeom>
              <a:avLst/>
              <a:gdLst/>
              <a:ahLst/>
              <a:cxnLst/>
              <a:rect l="l" t="t" r="r" b="b"/>
              <a:pathLst>
                <a:path w="993978" h="591471">
                  <a:moveTo>
                    <a:pt x="170594" y="0"/>
                  </a:moveTo>
                  <a:lnTo>
                    <a:pt x="823385" y="0"/>
                  </a:lnTo>
                  <a:cubicBezTo>
                    <a:pt x="917601" y="0"/>
                    <a:pt x="993978" y="76377"/>
                    <a:pt x="993978" y="170594"/>
                  </a:cubicBezTo>
                  <a:lnTo>
                    <a:pt x="993978" y="420877"/>
                  </a:lnTo>
                  <a:cubicBezTo>
                    <a:pt x="993978" y="515093"/>
                    <a:pt x="917601" y="591471"/>
                    <a:pt x="823385" y="591471"/>
                  </a:cubicBezTo>
                  <a:lnTo>
                    <a:pt x="170594" y="591471"/>
                  </a:lnTo>
                  <a:cubicBezTo>
                    <a:pt x="125349" y="591471"/>
                    <a:pt x="81958" y="573497"/>
                    <a:pt x="49966" y="541505"/>
                  </a:cubicBezTo>
                  <a:cubicBezTo>
                    <a:pt x="17973" y="509512"/>
                    <a:pt x="0" y="466121"/>
                    <a:pt x="0" y="420877"/>
                  </a:cubicBezTo>
                  <a:lnTo>
                    <a:pt x="0" y="170594"/>
                  </a:lnTo>
                  <a:cubicBezTo>
                    <a:pt x="0" y="76377"/>
                    <a:pt x="76377" y="0"/>
                    <a:pt x="170594" y="0"/>
                  </a:cubicBezTo>
                  <a:close/>
                </a:path>
              </a:pathLst>
            </a:custGeom>
            <a:solidFill>
              <a:srgbClr val="F3F3F9"/>
            </a:solidFill>
          </p:spPr>
        </p:sp>
        <p:sp>
          <p:nvSpPr>
            <p:cNvPr id="13" name="TextBox 13"/>
            <p:cNvSpPr txBox="1"/>
            <p:nvPr/>
          </p:nvSpPr>
          <p:spPr>
            <a:xfrm>
              <a:off x="0" y="-38100"/>
              <a:ext cx="993978" cy="629571"/>
            </a:xfrm>
            <a:prstGeom prst="rect">
              <a:avLst/>
            </a:prstGeom>
          </p:spPr>
          <p:txBody>
            <a:bodyPr lIns="46426" tIns="46426" rIns="46426" bIns="46426" rtlCol="0" anchor="ctr"/>
            <a:lstStyle/>
            <a:p>
              <a:pPr algn="ctr">
                <a:lnSpc>
                  <a:spcPts val="2659"/>
                </a:lnSpc>
              </a:pPr>
              <a:endParaRPr/>
            </a:p>
          </p:txBody>
        </p:sp>
      </p:grpSp>
      <p:grpSp>
        <p:nvGrpSpPr>
          <p:cNvPr id="14" name="Group 14"/>
          <p:cNvGrpSpPr/>
          <p:nvPr/>
        </p:nvGrpSpPr>
        <p:grpSpPr>
          <a:xfrm>
            <a:off x="5159779" y="6812340"/>
            <a:ext cx="3872724" cy="2943297"/>
            <a:chOff x="0" y="0"/>
            <a:chExt cx="282441" cy="214657"/>
          </a:xfrm>
        </p:grpSpPr>
        <p:sp>
          <p:nvSpPr>
            <p:cNvPr id="15" name="Freeform 15"/>
            <p:cNvSpPr/>
            <p:nvPr/>
          </p:nvSpPr>
          <p:spPr>
            <a:xfrm>
              <a:off x="0" y="0"/>
              <a:ext cx="282441" cy="201550"/>
            </a:xfrm>
            <a:custGeom>
              <a:avLst/>
              <a:gdLst/>
              <a:ahLst/>
              <a:cxnLst/>
              <a:rect l="l" t="t" r="r" b="b"/>
              <a:pathLst>
                <a:path w="282441" h="201550">
                  <a:moveTo>
                    <a:pt x="282441" y="49977"/>
                  </a:moveTo>
                  <a:lnTo>
                    <a:pt x="282441" y="50380"/>
                  </a:lnTo>
                  <a:cubicBezTo>
                    <a:pt x="282441" y="81991"/>
                    <a:pt x="268165" y="111911"/>
                    <a:pt x="243593" y="131799"/>
                  </a:cubicBezTo>
                  <a:lnTo>
                    <a:pt x="180068" y="183215"/>
                  </a:lnTo>
                  <a:cubicBezTo>
                    <a:pt x="157415" y="201550"/>
                    <a:pt x="125026" y="201550"/>
                    <a:pt x="102373" y="183215"/>
                  </a:cubicBezTo>
                  <a:lnTo>
                    <a:pt x="38847" y="131799"/>
                  </a:lnTo>
                  <a:cubicBezTo>
                    <a:pt x="14276" y="111911"/>
                    <a:pt x="0" y="81991"/>
                    <a:pt x="0" y="50380"/>
                  </a:cubicBezTo>
                  <a:lnTo>
                    <a:pt x="0" y="49977"/>
                  </a:lnTo>
                  <a:cubicBezTo>
                    <a:pt x="0" y="36722"/>
                    <a:pt x="5265" y="24011"/>
                    <a:pt x="14638" y="14638"/>
                  </a:cubicBezTo>
                  <a:cubicBezTo>
                    <a:pt x="24011" y="5265"/>
                    <a:pt x="36722" y="0"/>
                    <a:pt x="49977" y="0"/>
                  </a:cubicBezTo>
                  <a:lnTo>
                    <a:pt x="232463" y="0"/>
                  </a:lnTo>
                  <a:cubicBezTo>
                    <a:pt x="245718" y="0"/>
                    <a:pt x="258430" y="5265"/>
                    <a:pt x="267803" y="14638"/>
                  </a:cubicBezTo>
                  <a:cubicBezTo>
                    <a:pt x="277175" y="24011"/>
                    <a:pt x="282441" y="36722"/>
                    <a:pt x="282441" y="49977"/>
                  </a:cubicBezTo>
                  <a:close/>
                </a:path>
              </a:pathLst>
            </a:custGeom>
            <a:solidFill>
              <a:srgbClr val="0C7A07"/>
            </a:solidFill>
            <a:ln cap="rnd">
              <a:noFill/>
              <a:prstDash val="solid"/>
              <a:round/>
            </a:ln>
          </p:spPr>
        </p:sp>
        <p:sp>
          <p:nvSpPr>
            <p:cNvPr id="16" name="TextBox 16"/>
            <p:cNvSpPr txBox="1"/>
            <p:nvPr/>
          </p:nvSpPr>
          <p:spPr>
            <a:xfrm>
              <a:off x="0" y="-38100"/>
              <a:ext cx="282441" cy="13845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5371616" y="2759537"/>
            <a:ext cx="3449050" cy="5524451"/>
            <a:chOff x="0" y="0"/>
            <a:chExt cx="993978" cy="1592086"/>
          </a:xfrm>
        </p:grpSpPr>
        <p:sp>
          <p:nvSpPr>
            <p:cNvPr id="18" name="Freeform 18"/>
            <p:cNvSpPr/>
            <p:nvPr/>
          </p:nvSpPr>
          <p:spPr>
            <a:xfrm>
              <a:off x="0" y="0"/>
              <a:ext cx="993978" cy="1592086"/>
            </a:xfrm>
            <a:custGeom>
              <a:avLst/>
              <a:gdLst/>
              <a:ahLst/>
              <a:cxnLst/>
              <a:rect l="l" t="t" r="r" b="b"/>
              <a:pathLst>
                <a:path w="993978" h="1592086">
                  <a:moveTo>
                    <a:pt x="496989" y="0"/>
                  </a:moveTo>
                  <a:lnTo>
                    <a:pt x="496989" y="0"/>
                  </a:lnTo>
                  <a:cubicBezTo>
                    <a:pt x="628799" y="0"/>
                    <a:pt x="755210" y="52361"/>
                    <a:pt x="848414" y="145565"/>
                  </a:cubicBezTo>
                  <a:cubicBezTo>
                    <a:pt x="941617" y="238768"/>
                    <a:pt x="993978" y="365179"/>
                    <a:pt x="993978" y="496989"/>
                  </a:cubicBezTo>
                  <a:lnTo>
                    <a:pt x="993978" y="1095097"/>
                  </a:lnTo>
                  <a:cubicBezTo>
                    <a:pt x="993978" y="1369577"/>
                    <a:pt x="771469" y="1592086"/>
                    <a:pt x="496989" y="1592086"/>
                  </a:cubicBezTo>
                  <a:lnTo>
                    <a:pt x="496989" y="1592086"/>
                  </a:lnTo>
                  <a:cubicBezTo>
                    <a:pt x="365179" y="1592086"/>
                    <a:pt x="238768" y="1539725"/>
                    <a:pt x="145565" y="1446522"/>
                  </a:cubicBezTo>
                  <a:cubicBezTo>
                    <a:pt x="52361" y="1353318"/>
                    <a:pt x="0" y="1226907"/>
                    <a:pt x="0" y="1095097"/>
                  </a:cubicBezTo>
                  <a:lnTo>
                    <a:pt x="0" y="496989"/>
                  </a:lnTo>
                  <a:cubicBezTo>
                    <a:pt x="0" y="222510"/>
                    <a:pt x="222510" y="0"/>
                    <a:pt x="496989" y="0"/>
                  </a:cubicBezTo>
                  <a:close/>
                </a:path>
              </a:pathLst>
            </a:custGeom>
            <a:solidFill>
              <a:srgbClr val="F3F3F9"/>
            </a:solidFill>
          </p:spPr>
        </p:sp>
        <p:sp>
          <p:nvSpPr>
            <p:cNvPr id="19" name="TextBox 19"/>
            <p:cNvSpPr txBox="1"/>
            <p:nvPr/>
          </p:nvSpPr>
          <p:spPr>
            <a:xfrm>
              <a:off x="0" y="-38100"/>
              <a:ext cx="993978" cy="1630186"/>
            </a:xfrm>
            <a:prstGeom prst="rect">
              <a:avLst/>
            </a:prstGeom>
          </p:spPr>
          <p:txBody>
            <a:bodyPr lIns="46426" tIns="46426" rIns="46426" bIns="46426" rtlCol="0" anchor="ctr"/>
            <a:lstStyle/>
            <a:p>
              <a:pPr algn="ctr">
                <a:lnSpc>
                  <a:spcPts val="2659"/>
                </a:lnSpc>
              </a:pPr>
              <a:endParaRPr/>
            </a:p>
          </p:txBody>
        </p:sp>
      </p:grpSp>
      <p:grpSp>
        <p:nvGrpSpPr>
          <p:cNvPr id="20" name="Group 20"/>
          <p:cNvGrpSpPr/>
          <p:nvPr/>
        </p:nvGrpSpPr>
        <p:grpSpPr>
          <a:xfrm>
            <a:off x="5371616" y="6231618"/>
            <a:ext cx="3449050" cy="2052370"/>
            <a:chOff x="0" y="0"/>
            <a:chExt cx="993978" cy="591471"/>
          </a:xfrm>
        </p:grpSpPr>
        <p:sp>
          <p:nvSpPr>
            <p:cNvPr id="21" name="Freeform 21"/>
            <p:cNvSpPr/>
            <p:nvPr/>
          </p:nvSpPr>
          <p:spPr>
            <a:xfrm>
              <a:off x="0" y="0"/>
              <a:ext cx="993978" cy="591471"/>
            </a:xfrm>
            <a:custGeom>
              <a:avLst/>
              <a:gdLst/>
              <a:ahLst/>
              <a:cxnLst/>
              <a:rect l="l" t="t" r="r" b="b"/>
              <a:pathLst>
                <a:path w="993978" h="591471">
                  <a:moveTo>
                    <a:pt x="170594" y="0"/>
                  </a:moveTo>
                  <a:lnTo>
                    <a:pt x="823385" y="0"/>
                  </a:lnTo>
                  <a:cubicBezTo>
                    <a:pt x="917601" y="0"/>
                    <a:pt x="993978" y="76377"/>
                    <a:pt x="993978" y="170594"/>
                  </a:cubicBezTo>
                  <a:lnTo>
                    <a:pt x="993978" y="420877"/>
                  </a:lnTo>
                  <a:cubicBezTo>
                    <a:pt x="993978" y="515093"/>
                    <a:pt x="917601" y="591471"/>
                    <a:pt x="823385" y="591471"/>
                  </a:cubicBezTo>
                  <a:lnTo>
                    <a:pt x="170594" y="591471"/>
                  </a:lnTo>
                  <a:cubicBezTo>
                    <a:pt x="125349" y="591471"/>
                    <a:pt x="81958" y="573497"/>
                    <a:pt x="49966" y="541505"/>
                  </a:cubicBezTo>
                  <a:cubicBezTo>
                    <a:pt x="17973" y="509512"/>
                    <a:pt x="0" y="466121"/>
                    <a:pt x="0" y="420877"/>
                  </a:cubicBezTo>
                  <a:lnTo>
                    <a:pt x="0" y="170594"/>
                  </a:lnTo>
                  <a:cubicBezTo>
                    <a:pt x="0" y="76377"/>
                    <a:pt x="76377" y="0"/>
                    <a:pt x="170594" y="0"/>
                  </a:cubicBezTo>
                  <a:close/>
                </a:path>
              </a:pathLst>
            </a:custGeom>
            <a:solidFill>
              <a:srgbClr val="F3F3F9"/>
            </a:solidFill>
          </p:spPr>
        </p:sp>
        <p:sp>
          <p:nvSpPr>
            <p:cNvPr id="22" name="TextBox 22"/>
            <p:cNvSpPr txBox="1"/>
            <p:nvPr/>
          </p:nvSpPr>
          <p:spPr>
            <a:xfrm>
              <a:off x="0" y="-38100"/>
              <a:ext cx="993978" cy="629571"/>
            </a:xfrm>
            <a:prstGeom prst="rect">
              <a:avLst/>
            </a:prstGeom>
          </p:spPr>
          <p:txBody>
            <a:bodyPr lIns="46426" tIns="46426" rIns="46426" bIns="46426" rtlCol="0" anchor="ctr"/>
            <a:lstStyle/>
            <a:p>
              <a:pPr algn="ctr">
                <a:lnSpc>
                  <a:spcPts val="2659"/>
                </a:lnSpc>
              </a:pPr>
              <a:endParaRPr/>
            </a:p>
          </p:txBody>
        </p:sp>
      </p:grpSp>
      <p:grpSp>
        <p:nvGrpSpPr>
          <p:cNvPr id="23" name="Group 23"/>
          <p:cNvGrpSpPr/>
          <p:nvPr/>
        </p:nvGrpSpPr>
        <p:grpSpPr>
          <a:xfrm>
            <a:off x="9252758" y="6812340"/>
            <a:ext cx="3872724" cy="2943297"/>
            <a:chOff x="0" y="0"/>
            <a:chExt cx="282441" cy="214657"/>
          </a:xfrm>
        </p:grpSpPr>
        <p:sp>
          <p:nvSpPr>
            <p:cNvPr id="24" name="Freeform 24"/>
            <p:cNvSpPr/>
            <p:nvPr/>
          </p:nvSpPr>
          <p:spPr>
            <a:xfrm>
              <a:off x="0" y="0"/>
              <a:ext cx="282441" cy="201550"/>
            </a:xfrm>
            <a:custGeom>
              <a:avLst/>
              <a:gdLst/>
              <a:ahLst/>
              <a:cxnLst/>
              <a:rect l="l" t="t" r="r" b="b"/>
              <a:pathLst>
                <a:path w="282441" h="201550">
                  <a:moveTo>
                    <a:pt x="282441" y="49977"/>
                  </a:moveTo>
                  <a:lnTo>
                    <a:pt x="282441" y="50380"/>
                  </a:lnTo>
                  <a:cubicBezTo>
                    <a:pt x="282441" y="81991"/>
                    <a:pt x="268165" y="111911"/>
                    <a:pt x="243593" y="131799"/>
                  </a:cubicBezTo>
                  <a:lnTo>
                    <a:pt x="180068" y="183215"/>
                  </a:lnTo>
                  <a:cubicBezTo>
                    <a:pt x="157415" y="201550"/>
                    <a:pt x="125026" y="201550"/>
                    <a:pt x="102373" y="183215"/>
                  </a:cubicBezTo>
                  <a:lnTo>
                    <a:pt x="38847" y="131799"/>
                  </a:lnTo>
                  <a:cubicBezTo>
                    <a:pt x="14276" y="111911"/>
                    <a:pt x="0" y="81991"/>
                    <a:pt x="0" y="50380"/>
                  </a:cubicBezTo>
                  <a:lnTo>
                    <a:pt x="0" y="49977"/>
                  </a:lnTo>
                  <a:cubicBezTo>
                    <a:pt x="0" y="36722"/>
                    <a:pt x="5265" y="24011"/>
                    <a:pt x="14638" y="14638"/>
                  </a:cubicBezTo>
                  <a:cubicBezTo>
                    <a:pt x="24011" y="5265"/>
                    <a:pt x="36722" y="0"/>
                    <a:pt x="49977" y="0"/>
                  </a:cubicBezTo>
                  <a:lnTo>
                    <a:pt x="232463" y="0"/>
                  </a:lnTo>
                  <a:cubicBezTo>
                    <a:pt x="245718" y="0"/>
                    <a:pt x="258430" y="5265"/>
                    <a:pt x="267803" y="14638"/>
                  </a:cubicBezTo>
                  <a:cubicBezTo>
                    <a:pt x="277175" y="24011"/>
                    <a:pt x="282441" y="36722"/>
                    <a:pt x="282441" y="49977"/>
                  </a:cubicBezTo>
                  <a:close/>
                </a:path>
              </a:pathLst>
            </a:custGeom>
            <a:solidFill>
              <a:srgbClr val="06B841"/>
            </a:solidFill>
            <a:ln cap="rnd">
              <a:noFill/>
              <a:prstDash val="solid"/>
              <a:round/>
            </a:ln>
          </p:spPr>
        </p:sp>
        <p:sp>
          <p:nvSpPr>
            <p:cNvPr id="25" name="TextBox 25"/>
            <p:cNvSpPr txBox="1"/>
            <p:nvPr/>
          </p:nvSpPr>
          <p:spPr>
            <a:xfrm>
              <a:off x="0" y="-38100"/>
              <a:ext cx="282441" cy="13845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6" name="Group 26"/>
          <p:cNvGrpSpPr/>
          <p:nvPr/>
        </p:nvGrpSpPr>
        <p:grpSpPr>
          <a:xfrm>
            <a:off x="9464595" y="2759537"/>
            <a:ext cx="3449050" cy="5524451"/>
            <a:chOff x="0" y="0"/>
            <a:chExt cx="993978" cy="1592086"/>
          </a:xfrm>
        </p:grpSpPr>
        <p:sp>
          <p:nvSpPr>
            <p:cNvPr id="27" name="Freeform 27"/>
            <p:cNvSpPr/>
            <p:nvPr/>
          </p:nvSpPr>
          <p:spPr>
            <a:xfrm>
              <a:off x="0" y="0"/>
              <a:ext cx="993978" cy="1592086"/>
            </a:xfrm>
            <a:custGeom>
              <a:avLst/>
              <a:gdLst/>
              <a:ahLst/>
              <a:cxnLst/>
              <a:rect l="l" t="t" r="r" b="b"/>
              <a:pathLst>
                <a:path w="993978" h="1592086">
                  <a:moveTo>
                    <a:pt x="496989" y="0"/>
                  </a:moveTo>
                  <a:lnTo>
                    <a:pt x="496989" y="0"/>
                  </a:lnTo>
                  <a:cubicBezTo>
                    <a:pt x="628799" y="0"/>
                    <a:pt x="755210" y="52361"/>
                    <a:pt x="848414" y="145565"/>
                  </a:cubicBezTo>
                  <a:cubicBezTo>
                    <a:pt x="941617" y="238768"/>
                    <a:pt x="993978" y="365179"/>
                    <a:pt x="993978" y="496989"/>
                  </a:cubicBezTo>
                  <a:lnTo>
                    <a:pt x="993978" y="1095097"/>
                  </a:lnTo>
                  <a:cubicBezTo>
                    <a:pt x="993978" y="1369577"/>
                    <a:pt x="771469" y="1592086"/>
                    <a:pt x="496989" y="1592086"/>
                  </a:cubicBezTo>
                  <a:lnTo>
                    <a:pt x="496989" y="1592086"/>
                  </a:lnTo>
                  <a:cubicBezTo>
                    <a:pt x="365179" y="1592086"/>
                    <a:pt x="238768" y="1539725"/>
                    <a:pt x="145565" y="1446522"/>
                  </a:cubicBezTo>
                  <a:cubicBezTo>
                    <a:pt x="52361" y="1353318"/>
                    <a:pt x="0" y="1226907"/>
                    <a:pt x="0" y="1095097"/>
                  </a:cubicBezTo>
                  <a:lnTo>
                    <a:pt x="0" y="496989"/>
                  </a:lnTo>
                  <a:cubicBezTo>
                    <a:pt x="0" y="222510"/>
                    <a:pt x="222510" y="0"/>
                    <a:pt x="496989" y="0"/>
                  </a:cubicBezTo>
                  <a:close/>
                </a:path>
              </a:pathLst>
            </a:custGeom>
            <a:solidFill>
              <a:srgbClr val="F3F3F9"/>
            </a:solidFill>
          </p:spPr>
        </p:sp>
        <p:sp>
          <p:nvSpPr>
            <p:cNvPr id="28" name="TextBox 28"/>
            <p:cNvSpPr txBox="1"/>
            <p:nvPr/>
          </p:nvSpPr>
          <p:spPr>
            <a:xfrm>
              <a:off x="0" y="-38100"/>
              <a:ext cx="993978" cy="1630186"/>
            </a:xfrm>
            <a:prstGeom prst="rect">
              <a:avLst/>
            </a:prstGeom>
          </p:spPr>
          <p:txBody>
            <a:bodyPr lIns="46426" tIns="46426" rIns="46426" bIns="46426" rtlCol="0" anchor="ctr"/>
            <a:lstStyle/>
            <a:p>
              <a:pPr algn="ctr">
                <a:lnSpc>
                  <a:spcPts val="2659"/>
                </a:lnSpc>
              </a:pPr>
              <a:endParaRPr/>
            </a:p>
          </p:txBody>
        </p:sp>
      </p:grpSp>
      <p:grpSp>
        <p:nvGrpSpPr>
          <p:cNvPr id="29" name="Group 29"/>
          <p:cNvGrpSpPr/>
          <p:nvPr/>
        </p:nvGrpSpPr>
        <p:grpSpPr>
          <a:xfrm>
            <a:off x="9464595" y="6231618"/>
            <a:ext cx="3449050" cy="2052370"/>
            <a:chOff x="0" y="0"/>
            <a:chExt cx="993978" cy="591471"/>
          </a:xfrm>
        </p:grpSpPr>
        <p:sp>
          <p:nvSpPr>
            <p:cNvPr id="30" name="Freeform 30"/>
            <p:cNvSpPr/>
            <p:nvPr/>
          </p:nvSpPr>
          <p:spPr>
            <a:xfrm>
              <a:off x="0" y="0"/>
              <a:ext cx="993978" cy="591471"/>
            </a:xfrm>
            <a:custGeom>
              <a:avLst/>
              <a:gdLst/>
              <a:ahLst/>
              <a:cxnLst/>
              <a:rect l="l" t="t" r="r" b="b"/>
              <a:pathLst>
                <a:path w="993978" h="591471">
                  <a:moveTo>
                    <a:pt x="170594" y="0"/>
                  </a:moveTo>
                  <a:lnTo>
                    <a:pt x="823385" y="0"/>
                  </a:lnTo>
                  <a:cubicBezTo>
                    <a:pt x="917601" y="0"/>
                    <a:pt x="993978" y="76377"/>
                    <a:pt x="993978" y="170594"/>
                  </a:cubicBezTo>
                  <a:lnTo>
                    <a:pt x="993978" y="420877"/>
                  </a:lnTo>
                  <a:cubicBezTo>
                    <a:pt x="993978" y="515093"/>
                    <a:pt x="917601" y="591471"/>
                    <a:pt x="823385" y="591471"/>
                  </a:cubicBezTo>
                  <a:lnTo>
                    <a:pt x="170594" y="591471"/>
                  </a:lnTo>
                  <a:cubicBezTo>
                    <a:pt x="125349" y="591471"/>
                    <a:pt x="81958" y="573497"/>
                    <a:pt x="49966" y="541505"/>
                  </a:cubicBezTo>
                  <a:cubicBezTo>
                    <a:pt x="17973" y="509512"/>
                    <a:pt x="0" y="466121"/>
                    <a:pt x="0" y="420877"/>
                  </a:cubicBezTo>
                  <a:lnTo>
                    <a:pt x="0" y="170594"/>
                  </a:lnTo>
                  <a:cubicBezTo>
                    <a:pt x="0" y="76377"/>
                    <a:pt x="76377" y="0"/>
                    <a:pt x="170594" y="0"/>
                  </a:cubicBezTo>
                  <a:close/>
                </a:path>
              </a:pathLst>
            </a:custGeom>
            <a:solidFill>
              <a:srgbClr val="F3F3F9"/>
            </a:solidFill>
          </p:spPr>
        </p:sp>
        <p:sp>
          <p:nvSpPr>
            <p:cNvPr id="31" name="TextBox 31"/>
            <p:cNvSpPr txBox="1"/>
            <p:nvPr/>
          </p:nvSpPr>
          <p:spPr>
            <a:xfrm>
              <a:off x="0" y="-38100"/>
              <a:ext cx="993978" cy="629571"/>
            </a:xfrm>
            <a:prstGeom prst="rect">
              <a:avLst/>
            </a:prstGeom>
          </p:spPr>
          <p:txBody>
            <a:bodyPr lIns="46426" tIns="46426" rIns="46426" bIns="46426" rtlCol="0" anchor="ctr"/>
            <a:lstStyle/>
            <a:p>
              <a:pPr algn="ctr">
                <a:lnSpc>
                  <a:spcPts val="2659"/>
                </a:lnSpc>
              </a:pPr>
              <a:endParaRPr/>
            </a:p>
          </p:txBody>
        </p:sp>
      </p:grpSp>
      <p:grpSp>
        <p:nvGrpSpPr>
          <p:cNvPr id="32" name="Group 32"/>
          <p:cNvGrpSpPr/>
          <p:nvPr/>
        </p:nvGrpSpPr>
        <p:grpSpPr>
          <a:xfrm>
            <a:off x="13345737" y="6812340"/>
            <a:ext cx="3872724" cy="2943297"/>
            <a:chOff x="0" y="0"/>
            <a:chExt cx="282441" cy="214657"/>
          </a:xfrm>
        </p:grpSpPr>
        <p:sp>
          <p:nvSpPr>
            <p:cNvPr id="33" name="Freeform 33"/>
            <p:cNvSpPr/>
            <p:nvPr/>
          </p:nvSpPr>
          <p:spPr>
            <a:xfrm>
              <a:off x="0" y="0"/>
              <a:ext cx="282441" cy="201550"/>
            </a:xfrm>
            <a:custGeom>
              <a:avLst/>
              <a:gdLst/>
              <a:ahLst/>
              <a:cxnLst/>
              <a:rect l="l" t="t" r="r" b="b"/>
              <a:pathLst>
                <a:path w="282441" h="201550">
                  <a:moveTo>
                    <a:pt x="282441" y="49977"/>
                  </a:moveTo>
                  <a:lnTo>
                    <a:pt x="282441" y="50380"/>
                  </a:lnTo>
                  <a:cubicBezTo>
                    <a:pt x="282441" y="81991"/>
                    <a:pt x="268165" y="111911"/>
                    <a:pt x="243593" y="131799"/>
                  </a:cubicBezTo>
                  <a:lnTo>
                    <a:pt x="180068" y="183215"/>
                  </a:lnTo>
                  <a:cubicBezTo>
                    <a:pt x="157415" y="201550"/>
                    <a:pt x="125026" y="201550"/>
                    <a:pt x="102373" y="183215"/>
                  </a:cubicBezTo>
                  <a:lnTo>
                    <a:pt x="38847" y="131799"/>
                  </a:lnTo>
                  <a:cubicBezTo>
                    <a:pt x="14276" y="111911"/>
                    <a:pt x="0" y="81991"/>
                    <a:pt x="0" y="50380"/>
                  </a:cubicBezTo>
                  <a:lnTo>
                    <a:pt x="0" y="49977"/>
                  </a:lnTo>
                  <a:cubicBezTo>
                    <a:pt x="0" y="36722"/>
                    <a:pt x="5265" y="24011"/>
                    <a:pt x="14638" y="14638"/>
                  </a:cubicBezTo>
                  <a:cubicBezTo>
                    <a:pt x="24011" y="5265"/>
                    <a:pt x="36722" y="0"/>
                    <a:pt x="49977" y="0"/>
                  </a:cubicBezTo>
                  <a:lnTo>
                    <a:pt x="232463" y="0"/>
                  </a:lnTo>
                  <a:cubicBezTo>
                    <a:pt x="245718" y="0"/>
                    <a:pt x="258430" y="5265"/>
                    <a:pt x="267803" y="14638"/>
                  </a:cubicBezTo>
                  <a:cubicBezTo>
                    <a:pt x="277175" y="24011"/>
                    <a:pt x="282441" y="36722"/>
                    <a:pt x="282441" y="49977"/>
                  </a:cubicBezTo>
                  <a:close/>
                </a:path>
              </a:pathLst>
            </a:custGeom>
            <a:solidFill>
              <a:srgbClr val="0C7A07"/>
            </a:solidFill>
            <a:ln cap="rnd">
              <a:noFill/>
              <a:prstDash val="solid"/>
              <a:round/>
            </a:ln>
          </p:spPr>
        </p:sp>
        <p:sp>
          <p:nvSpPr>
            <p:cNvPr id="34" name="TextBox 34"/>
            <p:cNvSpPr txBox="1"/>
            <p:nvPr/>
          </p:nvSpPr>
          <p:spPr>
            <a:xfrm>
              <a:off x="0" y="-38100"/>
              <a:ext cx="282441" cy="13845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5" name="Freeform 35"/>
          <p:cNvSpPr/>
          <p:nvPr/>
        </p:nvSpPr>
        <p:spPr>
          <a:xfrm>
            <a:off x="15591462" y="-1208136"/>
            <a:ext cx="4751796" cy="5875482"/>
          </a:xfrm>
          <a:custGeom>
            <a:avLst/>
            <a:gdLst/>
            <a:ahLst/>
            <a:cxnLst/>
            <a:rect l="l" t="t" r="r" b="b"/>
            <a:pathLst>
              <a:path w="4751796" h="5875482">
                <a:moveTo>
                  <a:pt x="0" y="0"/>
                </a:moveTo>
                <a:lnTo>
                  <a:pt x="4751796" y="0"/>
                </a:lnTo>
                <a:lnTo>
                  <a:pt x="4751796" y="5875482"/>
                </a:lnTo>
                <a:lnTo>
                  <a:pt x="0" y="5875482"/>
                </a:lnTo>
                <a:lnTo>
                  <a:pt x="0" y="0"/>
                </a:lnTo>
                <a:close/>
              </a:path>
            </a:pathLst>
          </a:custGeom>
          <a:blipFill>
            <a:blip r:embed="rId6">
              <a:alphaModFix amt="31999"/>
            </a:blip>
            <a:stretch>
              <a:fillRect/>
            </a:stretch>
          </a:blipFill>
          <a:ln cap="sq">
            <a:noFill/>
            <a:prstDash val="solid"/>
            <a:miter/>
          </a:ln>
        </p:spPr>
      </p:sp>
      <p:grpSp>
        <p:nvGrpSpPr>
          <p:cNvPr id="36" name="Group 36"/>
          <p:cNvGrpSpPr/>
          <p:nvPr/>
        </p:nvGrpSpPr>
        <p:grpSpPr>
          <a:xfrm>
            <a:off x="13557574" y="2759537"/>
            <a:ext cx="3449050" cy="5524451"/>
            <a:chOff x="0" y="0"/>
            <a:chExt cx="993978" cy="1592086"/>
          </a:xfrm>
        </p:grpSpPr>
        <p:sp>
          <p:nvSpPr>
            <p:cNvPr id="37" name="Freeform 37"/>
            <p:cNvSpPr/>
            <p:nvPr/>
          </p:nvSpPr>
          <p:spPr>
            <a:xfrm>
              <a:off x="0" y="0"/>
              <a:ext cx="993978" cy="1592086"/>
            </a:xfrm>
            <a:custGeom>
              <a:avLst/>
              <a:gdLst/>
              <a:ahLst/>
              <a:cxnLst/>
              <a:rect l="l" t="t" r="r" b="b"/>
              <a:pathLst>
                <a:path w="993978" h="1592086">
                  <a:moveTo>
                    <a:pt x="496989" y="0"/>
                  </a:moveTo>
                  <a:lnTo>
                    <a:pt x="496989" y="0"/>
                  </a:lnTo>
                  <a:cubicBezTo>
                    <a:pt x="628799" y="0"/>
                    <a:pt x="755210" y="52361"/>
                    <a:pt x="848414" y="145565"/>
                  </a:cubicBezTo>
                  <a:cubicBezTo>
                    <a:pt x="941617" y="238768"/>
                    <a:pt x="993978" y="365179"/>
                    <a:pt x="993978" y="496989"/>
                  </a:cubicBezTo>
                  <a:lnTo>
                    <a:pt x="993978" y="1095097"/>
                  </a:lnTo>
                  <a:cubicBezTo>
                    <a:pt x="993978" y="1369577"/>
                    <a:pt x="771469" y="1592086"/>
                    <a:pt x="496989" y="1592086"/>
                  </a:cubicBezTo>
                  <a:lnTo>
                    <a:pt x="496989" y="1592086"/>
                  </a:lnTo>
                  <a:cubicBezTo>
                    <a:pt x="365179" y="1592086"/>
                    <a:pt x="238768" y="1539725"/>
                    <a:pt x="145565" y="1446522"/>
                  </a:cubicBezTo>
                  <a:cubicBezTo>
                    <a:pt x="52361" y="1353318"/>
                    <a:pt x="0" y="1226907"/>
                    <a:pt x="0" y="1095097"/>
                  </a:cubicBezTo>
                  <a:lnTo>
                    <a:pt x="0" y="496989"/>
                  </a:lnTo>
                  <a:cubicBezTo>
                    <a:pt x="0" y="222510"/>
                    <a:pt x="222510" y="0"/>
                    <a:pt x="496989" y="0"/>
                  </a:cubicBezTo>
                  <a:close/>
                </a:path>
              </a:pathLst>
            </a:custGeom>
            <a:solidFill>
              <a:srgbClr val="F3F3F9"/>
            </a:solidFill>
          </p:spPr>
        </p:sp>
        <p:sp>
          <p:nvSpPr>
            <p:cNvPr id="38" name="TextBox 38"/>
            <p:cNvSpPr txBox="1"/>
            <p:nvPr/>
          </p:nvSpPr>
          <p:spPr>
            <a:xfrm>
              <a:off x="0" y="-38100"/>
              <a:ext cx="993978" cy="1630186"/>
            </a:xfrm>
            <a:prstGeom prst="rect">
              <a:avLst/>
            </a:prstGeom>
          </p:spPr>
          <p:txBody>
            <a:bodyPr lIns="46426" tIns="46426" rIns="46426" bIns="46426" rtlCol="0" anchor="ctr"/>
            <a:lstStyle/>
            <a:p>
              <a:pPr algn="ctr">
                <a:lnSpc>
                  <a:spcPts val="2659"/>
                </a:lnSpc>
              </a:pPr>
              <a:endParaRPr/>
            </a:p>
          </p:txBody>
        </p:sp>
      </p:grpSp>
      <p:grpSp>
        <p:nvGrpSpPr>
          <p:cNvPr id="39" name="Group 39"/>
          <p:cNvGrpSpPr/>
          <p:nvPr/>
        </p:nvGrpSpPr>
        <p:grpSpPr>
          <a:xfrm>
            <a:off x="13557574" y="6231618"/>
            <a:ext cx="3449050" cy="2052370"/>
            <a:chOff x="0" y="0"/>
            <a:chExt cx="993978" cy="591471"/>
          </a:xfrm>
        </p:grpSpPr>
        <p:sp>
          <p:nvSpPr>
            <p:cNvPr id="40" name="Freeform 40"/>
            <p:cNvSpPr/>
            <p:nvPr/>
          </p:nvSpPr>
          <p:spPr>
            <a:xfrm>
              <a:off x="0" y="0"/>
              <a:ext cx="993978" cy="591471"/>
            </a:xfrm>
            <a:custGeom>
              <a:avLst/>
              <a:gdLst/>
              <a:ahLst/>
              <a:cxnLst/>
              <a:rect l="l" t="t" r="r" b="b"/>
              <a:pathLst>
                <a:path w="993978" h="591471">
                  <a:moveTo>
                    <a:pt x="170594" y="0"/>
                  </a:moveTo>
                  <a:lnTo>
                    <a:pt x="823385" y="0"/>
                  </a:lnTo>
                  <a:cubicBezTo>
                    <a:pt x="917601" y="0"/>
                    <a:pt x="993978" y="76377"/>
                    <a:pt x="993978" y="170594"/>
                  </a:cubicBezTo>
                  <a:lnTo>
                    <a:pt x="993978" y="420877"/>
                  </a:lnTo>
                  <a:cubicBezTo>
                    <a:pt x="993978" y="515093"/>
                    <a:pt x="917601" y="591471"/>
                    <a:pt x="823385" y="591471"/>
                  </a:cubicBezTo>
                  <a:lnTo>
                    <a:pt x="170594" y="591471"/>
                  </a:lnTo>
                  <a:cubicBezTo>
                    <a:pt x="125349" y="591471"/>
                    <a:pt x="81958" y="573497"/>
                    <a:pt x="49966" y="541505"/>
                  </a:cubicBezTo>
                  <a:cubicBezTo>
                    <a:pt x="17973" y="509512"/>
                    <a:pt x="0" y="466121"/>
                    <a:pt x="0" y="420877"/>
                  </a:cubicBezTo>
                  <a:lnTo>
                    <a:pt x="0" y="170594"/>
                  </a:lnTo>
                  <a:cubicBezTo>
                    <a:pt x="0" y="76377"/>
                    <a:pt x="76377" y="0"/>
                    <a:pt x="170594" y="0"/>
                  </a:cubicBezTo>
                  <a:close/>
                </a:path>
              </a:pathLst>
            </a:custGeom>
            <a:solidFill>
              <a:srgbClr val="F3F3F9"/>
            </a:solidFill>
          </p:spPr>
        </p:sp>
        <p:sp>
          <p:nvSpPr>
            <p:cNvPr id="41" name="TextBox 41"/>
            <p:cNvSpPr txBox="1"/>
            <p:nvPr/>
          </p:nvSpPr>
          <p:spPr>
            <a:xfrm>
              <a:off x="0" y="-38100"/>
              <a:ext cx="993978" cy="629571"/>
            </a:xfrm>
            <a:prstGeom prst="rect">
              <a:avLst/>
            </a:prstGeom>
          </p:spPr>
          <p:txBody>
            <a:bodyPr lIns="46426" tIns="46426" rIns="46426" bIns="46426" rtlCol="0" anchor="ctr"/>
            <a:lstStyle/>
            <a:p>
              <a:pPr algn="ctr">
                <a:lnSpc>
                  <a:spcPts val="2659"/>
                </a:lnSpc>
              </a:pPr>
              <a:endParaRPr/>
            </a:p>
          </p:txBody>
        </p:sp>
      </p:grpSp>
      <p:sp>
        <p:nvSpPr>
          <p:cNvPr id="42" name="Freeform 42"/>
          <p:cNvSpPr/>
          <p:nvPr/>
        </p:nvSpPr>
        <p:spPr>
          <a:xfrm>
            <a:off x="2732470" y="8469079"/>
            <a:ext cx="541384" cy="618724"/>
          </a:xfrm>
          <a:custGeom>
            <a:avLst/>
            <a:gdLst/>
            <a:ahLst/>
            <a:cxnLst/>
            <a:rect l="l" t="t" r="r" b="b"/>
            <a:pathLst>
              <a:path w="541384" h="618724">
                <a:moveTo>
                  <a:pt x="0" y="0"/>
                </a:moveTo>
                <a:lnTo>
                  <a:pt x="541384" y="0"/>
                </a:lnTo>
                <a:lnTo>
                  <a:pt x="541384" y="618724"/>
                </a:lnTo>
                <a:lnTo>
                  <a:pt x="0" y="6187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3" name="Freeform 43"/>
          <p:cNvSpPr/>
          <p:nvPr/>
        </p:nvSpPr>
        <p:spPr>
          <a:xfrm>
            <a:off x="6776800" y="8469079"/>
            <a:ext cx="638683" cy="618724"/>
          </a:xfrm>
          <a:custGeom>
            <a:avLst/>
            <a:gdLst/>
            <a:ahLst/>
            <a:cxnLst/>
            <a:rect l="l" t="t" r="r" b="b"/>
            <a:pathLst>
              <a:path w="638683" h="618724">
                <a:moveTo>
                  <a:pt x="0" y="0"/>
                </a:moveTo>
                <a:lnTo>
                  <a:pt x="638683" y="0"/>
                </a:lnTo>
                <a:lnTo>
                  <a:pt x="638683" y="618724"/>
                </a:lnTo>
                <a:lnTo>
                  <a:pt x="0" y="6187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4" name="Freeform 44"/>
          <p:cNvSpPr/>
          <p:nvPr/>
        </p:nvSpPr>
        <p:spPr>
          <a:xfrm>
            <a:off x="10879758" y="8469079"/>
            <a:ext cx="618724" cy="618724"/>
          </a:xfrm>
          <a:custGeom>
            <a:avLst/>
            <a:gdLst/>
            <a:ahLst/>
            <a:cxnLst/>
            <a:rect l="l" t="t" r="r" b="b"/>
            <a:pathLst>
              <a:path w="618724" h="618724">
                <a:moveTo>
                  <a:pt x="0" y="0"/>
                </a:moveTo>
                <a:lnTo>
                  <a:pt x="618724" y="0"/>
                </a:lnTo>
                <a:lnTo>
                  <a:pt x="618724" y="618724"/>
                </a:lnTo>
                <a:lnTo>
                  <a:pt x="0" y="6187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5" name="Freeform 45"/>
          <p:cNvSpPr/>
          <p:nvPr/>
        </p:nvSpPr>
        <p:spPr>
          <a:xfrm>
            <a:off x="14972737" y="8512003"/>
            <a:ext cx="618724" cy="532876"/>
          </a:xfrm>
          <a:custGeom>
            <a:avLst/>
            <a:gdLst/>
            <a:ahLst/>
            <a:cxnLst/>
            <a:rect l="l" t="t" r="r" b="b"/>
            <a:pathLst>
              <a:path w="618724" h="532876">
                <a:moveTo>
                  <a:pt x="0" y="0"/>
                </a:moveTo>
                <a:lnTo>
                  <a:pt x="618725" y="0"/>
                </a:lnTo>
                <a:lnTo>
                  <a:pt x="618725" y="532876"/>
                </a:lnTo>
                <a:lnTo>
                  <a:pt x="0" y="53287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6" name="Freeform 46"/>
          <p:cNvSpPr/>
          <p:nvPr/>
        </p:nvSpPr>
        <p:spPr>
          <a:xfrm>
            <a:off x="4554066" y="642452"/>
            <a:ext cx="502033" cy="497013"/>
          </a:xfrm>
          <a:custGeom>
            <a:avLst/>
            <a:gdLst/>
            <a:ahLst/>
            <a:cxnLst/>
            <a:rect l="l" t="t" r="r" b="b"/>
            <a:pathLst>
              <a:path w="502033" h="497013">
                <a:moveTo>
                  <a:pt x="0" y="0"/>
                </a:moveTo>
                <a:lnTo>
                  <a:pt x="502034" y="0"/>
                </a:lnTo>
                <a:lnTo>
                  <a:pt x="502034" y="497013"/>
                </a:lnTo>
                <a:lnTo>
                  <a:pt x="0" y="497013"/>
                </a:lnTo>
                <a:lnTo>
                  <a:pt x="0" y="0"/>
                </a:lnTo>
                <a:close/>
              </a:path>
            </a:pathLst>
          </a:custGeom>
          <a:blipFill>
            <a:blip r:embed="rId15">
              <a:alphaModFix amt="42000"/>
              <a:extLst>
                <a:ext uri="{96DAC541-7B7A-43D3-8B79-37D633B846F1}">
                  <asvg:svgBlip xmlns:asvg="http://schemas.microsoft.com/office/drawing/2016/SVG/main" r:embed="rId16"/>
                </a:ext>
              </a:extLst>
            </a:blip>
            <a:stretch>
              <a:fillRect/>
            </a:stretch>
          </a:blipFill>
          <a:ln cap="sq">
            <a:noFill/>
            <a:prstDash val="solid"/>
            <a:miter/>
          </a:ln>
        </p:spPr>
      </p:sp>
      <p:sp>
        <p:nvSpPr>
          <p:cNvPr id="47" name="TextBox 47"/>
          <p:cNvSpPr txBox="1"/>
          <p:nvPr/>
        </p:nvSpPr>
        <p:spPr>
          <a:xfrm>
            <a:off x="4362125" y="1085850"/>
            <a:ext cx="9563751" cy="1160780"/>
          </a:xfrm>
          <a:prstGeom prst="rect">
            <a:avLst/>
          </a:prstGeom>
        </p:spPr>
        <p:txBody>
          <a:bodyPr lIns="0" tIns="0" rIns="0" bIns="0" rtlCol="0" anchor="t">
            <a:spAutoFit/>
          </a:bodyPr>
          <a:lstStyle/>
          <a:p>
            <a:pPr algn="ctr">
              <a:lnSpc>
                <a:spcPts val="9520"/>
              </a:lnSpc>
              <a:spcBef>
                <a:spcPct val="0"/>
              </a:spcBef>
            </a:pPr>
            <a:r>
              <a:rPr lang="en-US" sz="6800" b="1" spc="-340">
                <a:solidFill>
                  <a:srgbClr val="0C7A07"/>
                </a:solidFill>
                <a:latin typeface="Nunito Sans Bold"/>
                <a:ea typeface="Nunito Sans Bold"/>
                <a:cs typeface="Nunito Sans Bold"/>
                <a:sym typeface="Nunito Sans Bold"/>
              </a:rPr>
              <a:t>PHÁT TRIỂN DỰ ÁN</a:t>
            </a:r>
          </a:p>
        </p:txBody>
      </p:sp>
      <p:sp>
        <p:nvSpPr>
          <p:cNvPr id="48" name="TextBox 48"/>
          <p:cNvSpPr txBox="1"/>
          <p:nvPr/>
        </p:nvSpPr>
        <p:spPr>
          <a:xfrm>
            <a:off x="1605519" y="5598855"/>
            <a:ext cx="2795287" cy="2379345"/>
          </a:xfrm>
          <a:prstGeom prst="rect">
            <a:avLst/>
          </a:prstGeom>
        </p:spPr>
        <p:txBody>
          <a:bodyPr lIns="0" tIns="0" rIns="0" bIns="0" rtlCol="0" anchor="t">
            <a:spAutoFit/>
          </a:bodyPr>
          <a:lstStyle/>
          <a:p>
            <a:pPr algn="ctr">
              <a:lnSpc>
                <a:spcPts val="2700"/>
              </a:lnSpc>
            </a:pPr>
            <a:r>
              <a:rPr lang="en-US" sz="1800">
                <a:solidFill>
                  <a:srgbClr val="42414D"/>
                </a:solidFill>
                <a:latin typeface="Nunito Sans"/>
                <a:ea typeface="Nunito Sans"/>
                <a:cs typeface="Nunito Sans"/>
                <a:sym typeface="Nunito Sans"/>
              </a:rPr>
              <a:t>Lorem ipsum dolor sit amet, consectetur adipiscing elit, sed do eiusmod tempor incididunt ut labore et dolore magna aliqua. Ut enim ad minim veniam.</a:t>
            </a:r>
          </a:p>
        </p:txBody>
      </p:sp>
      <p:sp>
        <p:nvSpPr>
          <p:cNvPr id="49" name="TextBox 49"/>
          <p:cNvSpPr txBox="1"/>
          <p:nvPr/>
        </p:nvSpPr>
        <p:spPr>
          <a:xfrm>
            <a:off x="1605519" y="4106310"/>
            <a:ext cx="2881554" cy="1090295"/>
          </a:xfrm>
          <a:prstGeom prst="rect">
            <a:avLst/>
          </a:prstGeom>
        </p:spPr>
        <p:txBody>
          <a:bodyPr lIns="0" tIns="0" rIns="0" bIns="0" rtlCol="0" anchor="t">
            <a:spAutoFit/>
          </a:bodyPr>
          <a:lstStyle/>
          <a:p>
            <a:pPr algn="ctr">
              <a:lnSpc>
                <a:spcPts val="2859"/>
              </a:lnSpc>
            </a:pPr>
            <a:r>
              <a:rPr lang="en-US" sz="2599" b="1">
                <a:solidFill>
                  <a:srgbClr val="2D2C36"/>
                </a:solidFill>
                <a:latin typeface="Nunito Sans Bold"/>
                <a:ea typeface="Nunito Sans Bold"/>
                <a:cs typeface="Nunito Sans Bold"/>
                <a:sym typeface="Nunito Sans Bold"/>
              </a:rPr>
              <a:t>Nghiên cứu và phân tích nhu cầu thị trường</a:t>
            </a:r>
          </a:p>
        </p:txBody>
      </p:sp>
      <p:sp>
        <p:nvSpPr>
          <p:cNvPr id="50" name="TextBox 50"/>
          <p:cNvSpPr txBox="1"/>
          <p:nvPr/>
        </p:nvSpPr>
        <p:spPr>
          <a:xfrm>
            <a:off x="2471126" y="3050072"/>
            <a:ext cx="1284327" cy="800101"/>
          </a:xfrm>
          <a:prstGeom prst="rect">
            <a:avLst/>
          </a:prstGeom>
        </p:spPr>
        <p:txBody>
          <a:bodyPr lIns="0" tIns="0" rIns="0" bIns="0" rtlCol="0" anchor="t">
            <a:spAutoFit/>
          </a:bodyPr>
          <a:lstStyle/>
          <a:p>
            <a:pPr algn="ctr">
              <a:lnSpc>
                <a:spcPts val="6000"/>
              </a:lnSpc>
            </a:pPr>
            <a:r>
              <a:rPr lang="en-US" sz="6000" b="1" spc="-180">
                <a:solidFill>
                  <a:srgbClr val="342D80"/>
                </a:solidFill>
                <a:latin typeface="Nunito Sans Ultra-Bold"/>
                <a:ea typeface="Nunito Sans Ultra-Bold"/>
                <a:cs typeface="Nunito Sans Ultra-Bold"/>
                <a:sym typeface="Nunito Sans Ultra-Bold"/>
              </a:rPr>
              <a:t>01</a:t>
            </a:r>
          </a:p>
        </p:txBody>
      </p:sp>
      <p:sp>
        <p:nvSpPr>
          <p:cNvPr id="51" name="TextBox 51"/>
          <p:cNvSpPr txBox="1"/>
          <p:nvPr/>
        </p:nvSpPr>
        <p:spPr>
          <a:xfrm>
            <a:off x="5680596" y="4106310"/>
            <a:ext cx="2831091" cy="1090295"/>
          </a:xfrm>
          <a:prstGeom prst="rect">
            <a:avLst/>
          </a:prstGeom>
        </p:spPr>
        <p:txBody>
          <a:bodyPr lIns="0" tIns="0" rIns="0" bIns="0" rtlCol="0" anchor="t">
            <a:spAutoFit/>
          </a:bodyPr>
          <a:lstStyle/>
          <a:p>
            <a:pPr algn="ctr">
              <a:lnSpc>
                <a:spcPts val="2859"/>
              </a:lnSpc>
            </a:pPr>
            <a:r>
              <a:rPr lang="en-US" sz="2599" b="1">
                <a:solidFill>
                  <a:srgbClr val="2D2C36"/>
                </a:solidFill>
                <a:latin typeface="Nunito Sans Bold"/>
                <a:ea typeface="Nunito Sans Bold"/>
                <a:cs typeface="Nunito Sans Bold"/>
                <a:sym typeface="Nunito Sans Bold"/>
              </a:rPr>
              <a:t>Đổi mới công nghệ và quy trình sản xuất</a:t>
            </a:r>
          </a:p>
        </p:txBody>
      </p:sp>
      <p:sp>
        <p:nvSpPr>
          <p:cNvPr id="52" name="TextBox 52"/>
          <p:cNvSpPr txBox="1"/>
          <p:nvPr/>
        </p:nvSpPr>
        <p:spPr>
          <a:xfrm>
            <a:off x="6564105" y="3050072"/>
            <a:ext cx="1284327" cy="800101"/>
          </a:xfrm>
          <a:prstGeom prst="rect">
            <a:avLst/>
          </a:prstGeom>
        </p:spPr>
        <p:txBody>
          <a:bodyPr lIns="0" tIns="0" rIns="0" bIns="0" rtlCol="0" anchor="t">
            <a:spAutoFit/>
          </a:bodyPr>
          <a:lstStyle/>
          <a:p>
            <a:pPr algn="ctr">
              <a:lnSpc>
                <a:spcPts val="6000"/>
              </a:lnSpc>
            </a:pPr>
            <a:r>
              <a:rPr lang="en-US" sz="6000" b="1" spc="-180">
                <a:solidFill>
                  <a:srgbClr val="203C9E"/>
                </a:solidFill>
                <a:latin typeface="Nunito Sans Ultra-Bold"/>
                <a:ea typeface="Nunito Sans Ultra-Bold"/>
                <a:cs typeface="Nunito Sans Ultra-Bold"/>
                <a:sym typeface="Nunito Sans Ultra-Bold"/>
              </a:rPr>
              <a:t>02</a:t>
            </a:r>
          </a:p>
        </p:txBody>
      </p:sp>
      <p:sp>
        <p:nvSpPr>
          <p:cNvPr id="53" name="TextBox 53"/>
          <p:cNvSpPr txBox="1"/>
          <p:nvPr/>
        </p:nvSpPr>
        <p:spPr>
          <a:xfrm>
            <a:off x="9773575" y="4166663"/>
            <a:ext cx="2831091" cy="1090295"/>
          </a:xfrm>
          <a:prstGeom prst="rect">
            <a:avLst/>
          </a:prstGeom>
        </p:spPr>
        <p:txBody>
          <a:bodyPr lIns="0" tIns="0" rIns="0" bIns="0" rtlCol="0" anchor="t">
            <a:spAutoFit/>
          </a:bodyPr>
          <a:lstStyle/>
          <a:p>
            <a:pPr algn="ctr">
              <a:lnSpc>
                <a:spcPts val="2859"/>
              </a:lnSpc>
            </a:pPr>
            <a:r>
              <a:rPr lang="en-US" sz="2599" b="1">
                <a:solidFill>
                  <a:srgbClr val="2D2C36"/>
                </a:solidFill>
                <a:latin typeface="Nunito Sans Bold"/>
                <a:ea typeface="Nunito Sans Bold"/>
                <a:cs typeface="Nunito Sans Bold"/>
                <a:sym typeface="Nunito Sans Bold"/>
              </a:rPr>
              <a:t>Xây dựng hệ sinh thái hợp tác bền vững</a:t>
            </a:r>
          </a:p>
        </p:txBody>
      </p:sp>
      <p:sp>
        <p:nvSpPr>
          <p:cNvPr id="54" name="TextBox 54"/>
          <p:cNvSpPr txBox="1"/>
          <p:nvPr/>
        </p:nvSpPr>
        <p:spPr>
          <a:xfrm>
            <a:off x="10657084" y="3050072"/>
            <a:ext cx="1284327" cy="800101"/>
          </a:xfrm>
          <a:prstGeom prst="rect">
            <a:avLst/>
          </a:prstGeom>
        </p:spPr>
        <p:txBody>
          <a:bodyPr lIns="0" tIns="0" rIns="0" bIns="0" rtlCol="0" anchor="t">
            <a:spAutoFit/>
          </a:bodyPr>
          <a:lstStyle/>
          <a:p>
            <a:pPr algn="ctr">
              <a:lnSpc>
                <a:spcPts val="6000"/>
              </a:lnSpc>
            </a:pPr>
            <a:r>
              <a:rPr lang="en-US" sz="6000" b="1" spc="-180">
                <a:solidFill>
                  <a:srgbClr val="E79D1C"/>
                </a:solidFill>
                <a:latin typeface="Nunito Sans Ultra-Bold"/>
                <a:ea typeface="Nunito Sans Ultra-Bold"/>
                <a:cs typeface="Nunito Sans Ultra-Bold"/>
                <a:sym typeface="Nunito Sans Ultra-Bold"/>
              </a:rPr>
              <a:t>03</a:t>
            </a:r>
          </a:p>
        </p:txBody>
      </p:sp>
      <p:sp>
        <p:nvSpPr>
          <p:cNvPr id="55" name="TextBox 55"/>
          <p:cNvSpPr txBox="1"/>
          <p:nvPr/>
        </p:nvSpPr>
        <p:spPr>
          <a:xfrm>
            <a:off x="13712064" y="4106310"/>
            <a:ext cx="3140071" cy="1090295"/>
          </a:xfrm>
          <a:prstGeom prst="rect">
            <a:avLst/>
          </a:prstGeom>
        </p:spPr>
        <p:txBody>
          <a:bodyPr lIns="0" tIns="0" rIns="0" bIns="0" rtlCol="0" anchor="t">
            <a:spAutoFit/>
          </a:bodyPr>
          <a:lstStyle/>
          <a:p>
            <a:pPr algn="ctr">
              <a:lnSpc>
                <a:spcPts val="2859"/>
              </a:lnSpc>
            </a:pPr>
            <a:r>
              <a:rPr lang="en-US" sz="2599" b="1">
                <a:solidFill>
                  <a:srgbClr val="2D2C36"/>
                </a:solidFill>
                <a:latin typeface="Nunito Sans Bold"/>
                <a:ea typeface="Nunito Sans Bold"/>
                <a:cs typeface="Nunito Sans Bold"/>
                <a:sym typeface="Nunito Sans Bold"/>
              </a:rPr>
              <a:t>Phát triển thương hiệu gắn với giá trị xanh và bền vững</a:t>
            </a:r>
          </a:p>
        </p:txBody>
      </p:sp>
      <p:sp>
        <p:nvSpPr>
          <p:cNvPr id="56" name="TextBox 56"/>
          <p:cNvSpPr txBox="1"/>
          <p:nvPr/>
        </p:nvSpPr>
        <p:spPr>
          <a:xfrm>
            <a:off x="14750063" y="3050072"/>
            <a:ext cx="1284327" cy="800101"/>
          </a:xfrm>
          <a:prstGeom prst="rect">
            <a:avLst/>
          </a:prstGeom>
        </p:spPr>
        <p:txBody>
          <a:bodyPr lIns="0" tIns="0" rIns="0" bIns="0" rtlCol="0" anchor="t">
            <a:spAutoFit/>
          </a:bodyPr>
          <a:lstStyle/>
          <a:p>
            <a:pPr algn="ctr">
              <a:lnSpc>
                <a:spcPts val="6000"/>
              </a:lnSpc>
            </a:pPr>
            <a:r>
              <a:rPr lang="en-US" sz="6000" b="1" spc="-180">
                <a:solidFill>
                  <a:srgbClr val="F77A1E"/>
                </a:solidFill>
                <a:latin typeface="Nunito Sans Ultra-Bold"/>
                <a:ea typeface="Nunito Sans Ultra-Bold"/>
                <a:cs typeface="Nunito Sans Ultra-Bold"/>
                <a:sym typeface="Nunito Sans Ultra-Bold"/>
              </a:rPr>
              <a:t>04</a:t>
            </a:r>
          </a:p>
        </p:txBody>
      </p:sp>
      <p:sp>
        <p:nvSpPr>
          <p:cNvPr id="57" name="TextBox 57"/>
          <p:cNvSpPr txBox="1"/>
          <p:nvPr/>
        </p:nvSpPr>
        <p:spPr>
          <a:xfrm>
            <a:off x="5698498" y="5598855"/>
            <a:ext cx="2795287" cy="2379345"/>
          </a:xfrm>
          <a:prstGeom prst="rect">
            <a:avLst/>
          </a:prstGeom>
        </p:spPr>
        <p:txBody>
          <a:bodyPr lIns="0" tIns="0" rIns="0" bIns="0" rtlCol="0" anchor="t">
            <a:spAutoFit/>
          </a:bodyPr>
          <a:lstStyle/>
          <a:p>
            <a:pPr algn="ctr">
              <a:lnSpc>
                <a:spcPts val="2700"/>
              </a:lnSpc>
            </a:pPr>
            <a:r>
              <a:rPr lang="en-US" sz="1800">
                <a:solidFill>
                  <a:srgbClr val="42414D"/>
                </a:solidFill>
                <a:latin typeface="Nunito Sans"/>
                <a:ea typeface="Nunito Sans"/>
                <a:cs typeface="Nunito Sans"/>
                <a:sym typeface="Nunito Sans"/>
              </a:rPr>
              <a:t>Lorem ipsum dolor sit amet, consectetur adipiscing elit, sed do eiusmod tempor incididunt ut labore et dolore magna aliqua. Ut enim ad minim veniam.</a:t>
            </a:r>
          </a:p>
        </p:txBody>
      </p:sp>
      <p:sp>
        <p:nvSpPr>
          <p:cNvPr id="58" name="TextBox 58"/>
          <p:cNvSpPr txBox="1"/>
          <p:nvPr/>
        </p:nvSpPr>
        <p:spPr>
          <a:xfrm>
            <a:off x="9791477" y="5598855"/>
            <a:ext cx="2795287" cy="2379345"/>
          </a:xfrm>
          <a:prstGeom prst="rect">
            <a:avLst/>
          </a:prstGeom>
        </p:spPr>
        <p:txBody>
          <a:bodyPr lIns="0" tIns="0" rIns="0" bIns="0" rtlCol="0" anchor="t">
            <a:spAutoFit/>
          </a:bodyPr>
          <a:lstStyle/>
          <a:p>
            <a:pPr algn="ctr">
              <a:lnSpc>
                <a:spcPts val="2700"/>
              </a:lnSpc>
            </a:pPr>
            <a:r>
              <a:rPr lang="en-US" sz="1800">
                <a:solidFill>
                  <a:srgbClr val="42414D"/>
                </a:solidFill>
                <a:latin typeface="Nunito Sans"/>
                <a:ea typeface="Nunito Sans"/>
                <a:cs typeface="Nunito Sans"/>
                <a:sym typeface="Nunito Sans"/>
              </a:rPr>
              <a:t>Lorem ipsum dolor sit amet, consectetur adipiscing elit, sed do eiusmod tempor incididunt ut labore et dolore magna aliqua. Ut enim ad minim veniam.</a:t>
            </a:r>
          </a:p>
        </p:txBody>
      </p:sp>
      <p:sp>
        <p:nvSpPr>
          <p:cNvPr id="59" name="TextBox 59"/>
          <p:cNvSpPr txBox="1"/>
          <p:nvPr/>
        </p:nvSpPr>
        <p:spPr>
          <a:xfrm>
            <a:off x="13884456" y="5598855"/>
            <a:ext cx="2795287" cy="2379345"/>
          </a:xfrm>
          <a:prstGeom prst="rect">
            <a:avLst/>
          </a:prstGeom>
        </p:spPr>
        <p:txBody>
          <a:bodyPr lIns="0" tIns="0" rIns="0" bIns="0" rtlCol="0" anchor="t">
            <a:spAutoFit/>
          </a:bodyPr>
          <a:lstStyle/>
          <a:p>
            <a:pPr algn="ctr">
              <a:lnSpc>
                <a:spcPts val="2700"/>
              </a:lnSpc>
            </a:pPr>
            <a:r>
              <a:rPr lang="en-US" sz="1800">
                <a:solidFill>
                  <a:srgbClr val="42414D"/>
                </a:solidFill>
                <a:latin typeface="Nunito Sans"/>
                <a:ea typeface="Nunito Sans"/>
                <a:cs typeface="Nunito Sans"/>
                <a:sym typeface="Nunito Sans"/>
              </a:rPr>
              <a:t>Lorem ipsum dolor sit amet, consectetur adipiscing elit, sed do eiusmod tempor incididunt ut labore et dolore magna aliqua. Ut enim ad minim veniam.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777" b="-2777"/>
            </a:stretch>
          </a:blipFill>
        </p:spPr>
      </p:sp>
      <p:grpSp>
        <p:nvGrpSpPr>
          <p:cNvPr id="3" name="Group 3"/>
          <p:cNvGrpSpPr/>
          <p:nvPr/>
        </p:nvGrpSpPr>
        <p:grpSpPr>
          <a:xfrm>
            <a:off x="0" y="2308713"/>
            <a:ext cx="18288000" cy="7978287"/>
            <a:chOff x="0" y="0"/>
            <a:chExt cx="4816593" cy="2101277"/>
          </a:xfrm>
        </p:grpSpPr>
        <p:sp>
          <p:nvSpPr>
            <p:cNvPr id="4" name="Freeform 4"/>
            <p:cNvSpPr/>
            <p:nvPr/>
          </p:nvSpPr>
          <p:spPr>
            <a:xfrm>
              <a:off x="0" y="0"/>
              <a:ext cx="4816592" cy="2101277"/>
            </a:xfrm>
            <a:custGeom>
              <a:avLst/>
              <a:gdLst/>
              <a:ahLst/>
              <a:cxnLst/>
              <a:rect l="l" t="t" r="r" b="b"/>
              <a:pathLst>
                <a:path w="4816592" h="2101277">
                  <a:moveTo>
                    <a:pt x="0" y="0"/>
                  </a:moveTo>
                  <a:lnTo>
                    <a:pt x="4816592" y="0"/>
                  </a:lnTo>
                  <a:lnTo>
                    <a:pt x="4816592" y="2101277"/>
                  </a:lnTo>
                  <a:lnTo>
                    <a:pt x="0" y="2101277"/>
                  </a:lnTo>
                  <a:close/>
                </a:path>
              </a:pathLst>
            </a:custGeom>
            <a:gradFill rotWithShape="1">
              <a:gsLst>
                <a:gs pos="0">
                  <a:srgbClr val="FFFFFF">
                    <a:alpha val="0"/>
                  </a:srgbClr>
                </a:gs>
                <a:gs pos="100000">
                  <a:srgbClr val="FFFFFF">
                    <a:alpha val="100000"/>
                  </a:srgbClr>
                </a:gs>
              </a:gsLst>
              <a:lin ang="5400000"/>
            </a:gradFill>
          </p:spPr>
        </p:sp>
        <p:sp>
          <p:nvSpPr>
            <p:cNvPr id="5" name="TextBox 5"/>
            <p:cNvSpPr txBox="1"/>
            <p:nvPr/>
          </p:nvSpPr>
          <p:spPr>
            <a:xfrm>
              <a:off x="0" y="-38100"/>
              <a:ext cx="4816593" cy="213937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1198727">
            <a:off x="-5691569" y="6595386"/>
            <a:ext cx="26148756" cy="5997902"/>
          </a:xfrm>
          <a:custGeom>
            <a:avLst/>
            <a:gdLst/>
            <a:ahLst/>
            <a:cxnLst/>
            <a:rect l="l" t="t" r="r" b="b"/>
            <a:pathLst>
              <a:path w="26148756" h="5997902">
                <a:moveTo>
                  <a:pt x="0" y="0"/>
                </a:moveTo>
                <a:lnTo>
                  <a:pt x="26148756" y="0"/>
                </a:lnTo>
                <a:lnTo>
                  <a:pt x="26148756" y="5997901"/>
                </a:lnTo>
                <a:lnTo>
                  <a:pt x="0" y="59979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1323973">
            <a:off x="13414105" y="8830548"/>
            <a:ext cx="6363287" cy="3086100"/>
            <a:chOff x="0" y="0"/>
            <a:chExt cx="1675927" cy="812800"/>
          </a:xfrm>
        </p:grpSpPr>
        <p:sp>
          <p:nvSpPr>
            <p:cNvPr id="8" name="Freeform 8"/>
            <p:cNvSpPr/>
            <p:nvPr/>
          </p:nvSpPr>
          <p:spPr>
            <a:xfrm>
              <a:off x="0" y="0"/>
              <a:ext cx="1675928" cy="812800"/>
            </a:xfrm>
            <a:custGeom>
              <a:avLst/>
              <a:gdLst/>
              <a:ahLst/>
              <a:cxnLst/>
              <a:rect l="l" t="t" r="r" b="b"/>
              <a:pathLst>
                <a:path w="1675928" h="812800">
                  <a:moveTo>
                    <a:pt x="0" y="0"/>
                  </a:moveTo>
                  <a:lnTo>
                    <a:pt x="1675928" y="0"/>
                  </a:lnTo>
                  <a:lnTo>
                    <a:pt x="1675928" y="812800"/>
                  </a:lnTo>
                  <a:lnTo>
                    <a:pt x="0" y="812800"/>
                  </a:lnTo>
                  <a:close/>
                </a:path>
              </a:pathLst>
            </a:custGeom>
            <a:solidFill>
              <a:srgbClr val="0C7A07"/>
            </a:solidFill>
          </p:spPr>
        </p:sp>
        <p:sp>
          <p:nvSpPr>
            <p:cNvPr id="9" name="TextBox 9"/>
            <p:cNvSpPr txBox="1"/>
            <p:nvPr/>
          </p:nvSpPr>
          <p:spPr>
            <a:xfrm>
              <a:off x="0" y="-38100"/>
              <a:ext cx="1675927"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030" y="7807166"/>
            <a:ext cx="11738464" cy="1758330"/>
            <a:chOff x="0" y="0"/>
            <a:chExt cx="3091612" cy="463099"/>
          </a:xfrm>
        </p:grpSpPr>
        <p:sp>
          <p:nvSpPr>
            <p:cNvPr id="11" name="Freeform 11"/>
            <p:cNvSpPr/>
            <p:nvPr/>
          </p:nvSpPr>
          <p:spPr>
            <a:xfrm>
              <a:off x="0" y="0"/>
              <a:ext cx="3091612" cy="463099"/>
            </a:xfrm>
            <a:custGeom>
              <a:avLst/>
              <a:gdLst/>
              <a:ahLst/>
              <a:cxnLst/>
              <a:rect l="l" t="t" r="r" b="b"/>
              <a:pathLst>
                <a:path w="3091612" h="463099">
                  <a:moveTo>
                    <a:pt x="0" y="0"/>
                  </a:moveTo>
                  <a:lnTo>
                    <a:pt x="3091612" y="0"/>
                  </a:lnTo>
                  <a:lnTo>
                    <a:pt x="3091612" y="463099"/>
                  </a:lnTo>
                  <a:lnTo>
                    <a:pt x="0" y="463099"/>
                  </a:lnTo>
                  <a:close/>
                </a:path>
              </a:pathLst>
            </a:custGeom>
            <a:gradFill rotWithShape="1">
              <a:gsLst>
                <a:gs pos="0">
                  <a:srgbClr val="004834">
                    <a:alpha val="100000"/>
                  </a:srgbClr>
                </a:gs>
                <a:gs pos="50000">
                  <a:srgbClr val="004834">
                    <a:alpha val="100000"/>
                  </a:srgbClr>
                </a:gs>
                <a:gs pos="100000">
                  <a:srgbClr val="5FA201">
                    <a:alpha val="100000"/>
                  </a:srgbClr>
                </a:gs>
              </a:gsLst>
              <a:lin ang="2700000"/>
            </a:gradFill>
          </p:spPr>
        </p:sp>
        <p:sp>
          <p:nvSpPr>
            <p:cNvPr id="12" name="TextBox 12"/>
            <p:cNvSpPr txBox="1"/>
            <p:nvPr/>
          </p:nvSpPr>
          <p:spPr>
            <a:xfrm>
              <a:off x="0" y="-38100"/>
              <a:ext cx="3091612" cy="50119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2700000">
            <a:off x="15812718" y="-1043568"/>
            <a:ext cx="3725356" cy="4200224"/>
            <a:chOff x="0" y="0"/>
            <a:chExt cx="981164" cy="1106232"/>
          </a:xfrm>
        </p:grpSpPr>
        <p:sp>
          <p:nvSpPr>
            <p:cNvPr id="14" name="Freeform 14"/>
            <p:cNvSpPr/>
            <p:nvPr/>
          </p:nvSpPr>
          <p:spPr>
            <a:xfrm>
              <a:off x="0" y="0"/>
              <a:ext cx="981164" cy="1106232"/>
            </a:xfrm>
            <a:custGeom>
              <a:avLst/>
              <a:gdLst/>
              <a:ahLst/>
              <a:cxnLst/>
              <a:rect l="l" t="t" r="r" b="b"/>
              <a:pathLst>
                <a:path w="981164" h="1106232">
                  <a:moveTo>
                    <a:pt x="0" y="0"/>
                  </a:moveTo>
                  <a:lnTo>
                    <a:pt x="981164" y="0"/>
                  </a:lnTo>
                  <a:lnTo>
                    <a:pt x="981164" y="1106232"/>
                  </a:lnTo>
                  <a:lnTo>
                    <a:pt x="0" y="1106232"/>
                  </a:lnTo>
                  <a:close/>
                </a:path>
              </a:pathLst>
            </a:custGeom>
            <a:gradFill rotWithShape="1">
              <a:gsLst>
                <a:gs pos="0">
                  <a:srgbClr val="004834">
                    <a:alpha val="100000"/>
                  </a:srgbClr>
                </a:gs>
                <a:gs pos="50000">
                  <a:srgbClr val="004834">
                    <a:alpha val="100000"/>
                  </a:srgbClr>
                </a:gs>
                <a:gs pos="100000">
                  <a:srgbClr val="5FA201">
                    <a:alpha val="100000"/>
                  </a:srgbClr>
                </a:gs>
              </a:gsLst>
              <a:lin ang="5400000"/>
            </a:gradFill>
          </p:spPr>
        </p:sp>
        <p:sp>
          <p:nvSpPr>
            <p:cNvPr id="15" name="TextBox 15"/>
            <p:cNvSpPr txBox="1"/>
            <p:nvPr/>
          </p:nvSpPr>
          <p:spPr>
            <a:xfrm>
              <a:off x="0" y="-38100"/>
              <a:ext cx="981164" cy="114433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0995199" y="515917"/>
            <a:ext cx="6685485" cy="668548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834">
                    <a:alpha val="100000"/>
                  </a:srgbClr>
                </a:gs>
                <a:gs pos="50000">
                  <a:srgbClr val="004834">
                    <a:alpha val="100000"/>
                  </a:srgbClr>
                </a:gs>
                <a:gs pos="100000">
                  <a:srgbClr val="5FA201">
                    <a:alpha val="100000"/>
                  </a:srgbClr>
                </a:gs>
              </a:gsLst>
              <a:lin ang="540000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1362999" y="883718"/>
            <a:ext cx="5949884" cy="594988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1245" r="-31245"/>
              </a:stretch>
            </a:blipFill>
            <a:ln w="247650" cap="sq">
              <a:solidFill>
                <a:srgbClr val="FFFFFF"/>
              </a:solidFill>
              <a:prstDash val="solid"/>
              <a:miter/>
            </a:ln>
          </p:spPr>
        </p:sp>
      </p:grpSp>
      <p:grpSp>
        <p:nvGrpSpPr>
          <p:cNvPr id="21" name="Group 21"/>
          <p:cNvGrpSpPr/>
          <p:nvPr/>
        </p:nvGrpSpPr>
        <p:grpSpPr>
          <a:xfrm>
            <a:off x="9529496" y="5143500"/>
            <a:ext cx="4421995" cy="442199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834">
                    <a:alpha val="100000"/>
                  </a:srgbClr>
                </a:gs>
                <a:gs pos="50000">
                  <a:srgbClr val="004834">
                    <a:alpha val="100000"/>
                  </a:srgbClr>
                </a:gs>
                <a:gs pos="100000">
                  <a:srgbClr val="5FA201">
                    <a:alpha val="100000"/>
                  </a:srgbClr>
                </a:gs>
              </a:gsLst>
              <a:lin ang="540000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9852187" y="5466191"/>
            <a:ext cx="3776613" cy="377661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6775" r="-26775"/>
              </a:stretch>
            </a:blipFill>
            <a:ln w="247650" cap="sq">
              <a:solidFill>
                <a:srgbClr val="FFFFFF"/>
              </a:solidFill>
              <a:prstDash val="solid"/>
              <a:miter/>
            </a:ln>
          </p:spPr>
        </p:sp>
      </p:grpSp>
      <p:sp>
        <p:nvSpPr>
          <p:cNvPr id="26" name="TextBox 26"/>
          <p:cNvSpPr txBox="1"/>
          <p:nvPr/>
        </p:nvSpPr>
        <p:spPr>
          <a:xfrm>
            <a:off x="1306344" y="731318"/>
            <a:ext cx="7082275" cy="2760811"/>
          </a:xfrm>
          <a:prstGeom prst="rect">
            <a:avLst/>
          </a:prstGeom>
        </p:spPr>
        <p:txBody>
          <a:bodyPr lIns="0" tIns="0" rIns="0" bIns="0" rtlCol="0" anchor="t">
            <a:spAutoFit/>
          </a:bodyPr>
          <a:lstStyle/>
          <a:p>
            <a:pPr algn="l">
              <a:lnSpc>
                <a:spcPts val="11074"/>
              </a:lnSpc>
              <a:spcBef>
                <a:spcPct val="0"/>
              </a:spcBef>
            </a:pPr>
            <a:r>
              <a:rPr lang="en-US" sz="7910" b="1">
                <a:gradFill>
                  <a:gsLst>
                    <a:gs pos="0">
                      <a:srgbClr val="004834">
                        <a:alpha val="100000"/>
                      </a:srgbClr>
                    </a:gs>
                    <a:gs pos="50000">
                      <a:srgbClr val="004834">
                        <a:alpha val="100000"/>
                      </a:srgbClr>
                    </a:gs>
                    <a:gs pos="100000">
                      <a:srgbClr val="5FA201">
                        <a:alpha val="100000"/>
                      </a:srgbClr>
                    </a:gs>
                  </a:gsLst>
                  <a:lin ang="5400000"/>
                </a:gradFill>
                <a:latin typeface="Be Vietnam Ultra-Bold"/>
                <a:ea typeface="Be Vietnam Ultra-Bold"/>
                <a:cs typeface="Be Vietnam Ultra-Bold"/>
                <a:sym typeface="Be Vietnam Ultra-Bold"/>
              </a:rPr>
              <a:t>TẦM NHÌN VÀ PHÁT TRIỂN</a:t>
            </a:r>
          </a:p>
        </p:txBody>
      </p:sp>
      <p:sp>
        <p:nvSpPr>
          <p:cNvPr id="27" name="TextBox 27"/>
          <p:cNvSpPr txBox="1"/>
          <p:nvPr/>
        </p:nvSpPr>
        <p:spPr>
          <a:xfrm>
            <a:off x="1028700" y="8103729"/>
            <a:ext cx="2741719" cy="466218"/>
          </a:xfrm>
          <a:prstGeom prst="rect">
            <a:avLst/>
          </a:prstGeom>
        </p:spPr>
        <p:txBody>
          <a:bodyPr lIns="0" tIns="0" rIns="0" bIns="0" rtlCol="0" anchor="t">
            <a:spAutoFit/>
          </a:bodyPr>
          <a:lstStyle/>
          <a:p>
            <a:pPr algn="l">
              <a:lnSpc>
                <a:spcPts val="3726"/>
              </a:lnSpc>
              <a:spcBef>
                <a:spcPct val="0"/>
              </a:spcBef>
            </a:pPr>
            <a:r>
              <a:rPr lang="en-US" sz="2662" spc="-53">
                <a:solidFill>
                  <a:srgbClr val="FFFFFF"/>
                </a:solidFill>
                <a:latin typeface="Arimo"/>
                <a:ea typeface="Arimo"/>
                <a:cs typeface="Arimo"/>
                <a:sym typeface="Arimo"/>
              </a:rPr>
              <a:t>Trình bày bởi</a:t>
            </a:r>
          </a:p>
        </p:txBody>
      </p:sp>
      <p:sp>
        <p:nvSpPr>
          <p:cNvPr id="28" name="TextBox 28"/>
          <p:cNvSpPr txBox="1"/>
          <p:nvPr/>
        </p:nvSpPr>
        <p:spPr>
          <a:xfrm>
            <a:off x="1306344" y="3956419"/>
            <a:ext cx="6646090" cy="933378"/>
          </a:xfrm>
          <a:prstGeom prst="rect">
            <a:avLst/>
          </a:prstGeom>
        </p:spPr>
        <p:txBody>
          <a:bodyPr lIns="0" tIns="0" rIns="0" bIns="0" rtlCol="0" anchor="t">
            <a:spAutoFit/>
          </a:bodyPr>
          <a:lstStyle/>
          <a:p>
            <a:pPr algn="l">
              <a:lnSpc>
                <a:spcPts val="3726"/>
              </a:lnSpc>
              <a:spcBef>
                <a:spcPct val="0"/>
              </a:spcBef>
            </a:pPr>
            <a:r>
              <a:rPr lang="en-US" sz="2662" spc="-53" dirty="0">
                <a:solidFill>
                  <a:srgbClr val="0C7A07"/>
                </a:solidFill>
                <a:latin typeface="Arimo"/>
                <a:ea typeface="Arimo"/>
                <a:cs typeface="Arimo"/>
                <a:sym typeface="Arimo"/>
              </a:rPr>
              <a:t>Định </a:t>
            </a:r>
            <a:r>
              <a:rPr lang="en-US" sz="2662" spc="-53" dirty="0" err="1">
                <a:solidFill>
                  <a:srgbClr val="0C7A07"/>
                </a:solidFill>
                <a:latin typeface="Arimo"/>
                <a:ea typeface="Arimo"/>
                <a:cs typeface="Arimo"/>
                <a:sym typeface="Arimo"/>
              </a:rPr>
              <a:t>hướng</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tầm</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nhìn</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xanh</a:t>
            </a:r>
            <a:r>
              <a:rPr lang="en-US" sz="2662" spc="-53" dirty="0">
                <a:solidFill>
                  <a:srgbClr val="0C7A07"/>
                </a:solidFill>
                <a:latin typeface="Arimo"/>
                <a:ea typeface="Arimo"/>
                <a:cs typeface="Arimo"/>
                <a:sym typeface="Arimo"/>
              </a:rPr>
              <a:t> – </a:t>
            </a:r>
            <a:r>
              <a:rPr lang="en-US" sz="2662" spc="-53" dirty="0" err="1">
                <a:solidFill>
                  <a:srgbClr val="0C7A07"/>
                </a:solidFill>
                <a:latin typeface="Arimo"/>
                <a:ea typeface="Arimo"/>
                <a:cs typeface="Arimo"/>
                <a:sym typeface="Arimo"/>
              </a:rPr>
              <a:t>kiến</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tạo</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giá</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trị</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bền</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vững</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cho</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ngành</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nông</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nghiệp</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chăn</a:t>
            </a:r>
            <a:r>
              <a:rPr lang="en-US" sz="2662" spc="-53" dirty="0">
                <a:solidFill>
                  <a:srgbClr val="0C7A07"/>
                </a:solidFill>
                <a:latin typeface="Arimo"/>
                <a:ea typeface="Arimo"/>
                <a:cs typeface="Arimo"/>
                <a:sym typeface="Arimo"/>
              </a:rPr>
              <a:t> </a:t>
            </a:r>
            <a:r>
              <a:rPr lang="en-US" sz="2662" spc="-53" dirty="0" err="1">
                <a:solidFill>
                  <a:srgbClr val="0C7A07"/>
                </a:solidFill>
                <a:latin typeface="Arimo"/>
                <a:ea typeface="Arimo"/>
                <a:cs typeface="Arimo"/>
                <a:sym typeface="Arimo"/>
              </a:rPr>
              <a:t>nuôi</a:t>
            </a:r>
            <a:r>
              <a:rPr lang="en-US" sz="2662" spc="-53" dirty="0">
                <a:solidFill>
                  <a:srgbClr val="0C7A07"/>
                </a:solidFill>
                <a:latin typeface="Arimo"/>
                <a:ea typeface="Arimo"/>
                <a:cs typeface="Arimo"/>
                <a:sym typeface="Arimo"/>
              </a:rPr>
              <a:t>.</a:t>
            </a:r>
          </a:p>
        </p:txBody>
      </p:sp>
      <p:sp>
        <p:nvSpPr>
          <p:cNvPr id="29" name="TextBox 29"/>
          <p:cNvSpPr txBox="1"/>
          <p:nvPr/>
        </p:nvSpPr>
        <p:spPr>
          <a:xfrm>
            <a:off x="1306344" y="5399516"/>
            <a:ext cx="6646090" cy="933378"/>
          </a:xfrm>
          <a:prstGeom prst="rect">
            <a:avLst/>
          </a:prstGeom>
        </p:spPr>
        <p:txBody>
          <a:bodyPr lIns="0" tIns="0" rIns="0" bIns="0" rtlCol="0" anchor="t">
            <a:spAutoFit/>
          </a:bodyPr>
          <a:lstStyle/>
          <a:p>
            <a:pPr algn="l">
              <a:lnSpc>
                <a:spcPts val="3726"/>
              </a:lnSpc>
              <a:spcBef>
                <a:spcPct val="0"/>
              </a:spcBef>
            </a:pPr>
            <a:r>
              <a:rPr lang="en-US" sz="2662" spc="-53">
                <a:solidFill>
                  <a:srgbClr val="0C7A07"/>
                </a:solidFill>
                <a:latin typeface="Arimo"/>
                <a:ea typeface="Arimo"/>
                <a:cs typeface="Arimo"/>
                <a:sym typeface="Arimo"/>
              </a:rPr>
              <a:t>Phát triển không ngừng – nâng tầm chất lượng và niềm tin thị trường.</a:t>
            </a:r>
          </a:p>
        </p:txBody>
      </p:sp>
      <p:sp>
        <p:nvSpPr>
          <p:cNvPr id="30" name="TextBox 30"/>
          <p:cNvSpPr txBox="1"/>
          <p:nvPr/>
        </p:nvSpPr>
        <p:spPr>
          <a:xfrm>
            <a:off x="1028700" y="8578454"/>
            <a:ext cx="5181357" cy="623803"/>
          </a:xfrm>
          <a:prstGeom prst="rect">
            <a:avLst/>
          </a:prstGeom>
        </p:spPr>
        <p:txBody>
          <a:bodyPr lIns="0" tIns="0" rIns="0" bIns="0" rtlCol="0" anchor="t">
            <a:spAutoFit/>
          </a:bodyPr>
          <a:lstStyle/>
          <a:p>
            <a:pPr algn="l">
              <a:lnSpc>
                <a:spcPts val="4992"/>
              </a:lnSpc>
              <a:spcBef>
                <a:spcPct val="0"/>
              </a:spcBef>
            </a:pPr>
            <a:r>
              <a:rPr lang="en-US" sz="3565" b="1" spc="-71">
                <a:solidFill>
                  <a:srgbClr val="FFFFFF"/>
                </a:solidFill>
                <a:latin typeface="Arimo Bold"/>
                <a:ea typeface="Arimo Bold"/>
                <a:cs typeface="Arimo Bold"/>
                <a:sym typeface="Arimo Bold"/>
              </a:rPr>
              <a:t>Jacqueline Thompson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1654</Words>
  <Application>Microsoft Office PowerPoint</Application>
  <PresentationFormat>Custom</PresentationFormat>
  <Paragraphs>221</Paragraphs>
  <Slides>29</Slides>
  <Notes>0</Notes>
  <HiddenSlides>0</HiddenSlides>
  <MMClips>3</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29</vt:i4>
      </vt:variant>
    </vt:vector>
  </HeadingPairs>
  <TitlesOfParts>
    <vt:vector size="53" baseType="lpstr">
      <vt:lpstr>SFU TradeGothic</vt:lpstr>
      <vt:lpstr>Arial</vt:lpstr>
      <vt:lpstr>Be Vietnam Ultra-Bold</vt:lpstr>
      <vt:lpstr>Open Sauce Bold</vt:lpstr>
      <vt:lpstr>SFU Syntax Heavy</vt:lpstr>
      <vt:lpstr>Mont Bold</vt:lpstr>
      <vt:lpstr>Wingdings</vt:lpstr>
      <vt:lpstr>Nunito Sans Ultra-Bold</vt:lpstr>
      <vt:lpstr>Helvetica World Bold</vt:lpstr>
      <vt:lpstr>Poppins Bold</vt:lpstr>
      <vt:lpstr>Nunito Sans Bold</vt:lpstr>
      <vt:lpstr>Arimo</vt:lpstr>
      <vt:lpstr>Barlow</vt:lpstr>
      <vt:lpstr>Helvetica World</vt:lpstr>
      <vt:lpstr>Open Sans</vt:lpstr>
      <vt:lpstr>TT Norms Bold Italics</vt:lpstr>
      <vt:lpstr>Nunito Sans</vt:lpstr>
      <vt:lpstr>ＭＳ Ｐゴシック</vt:lpstr>
      <vt:lpstr>Calibri</vt:lpstr>
      <vt:lpstr>Arimo Bold</vt:lpstr>
      <vt:lpstr>TT Norms Bold</vt:lpstr>
      <vt:lpstr>Poppins</vt:lpstr>
      <vt:lpstr>Barlow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Trình Chiếu</dc:title>
  <cp:lastModifiedBy>Nguyễn Bá Minh Khánh (HS - 3/6/2013)</cp:lastModifiedBy>
  <cp:revision>31</cp:revision>
  <dcterms:created xsi:type="dcterms:W3CDTF">2006-08-16T00:00:00Z</dcterms:created>
  <dcterms:modified xsi:type="dcterms:W3CDTF">2025-10-26T03:20:50Z</dcterms:modified>
  <dc:identifier>DAG2ZjaJJTo</dc:identifier>
</cp:coreProperties>
</file>